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3"/>
  </p:notesMasterIdLst>
  <p:sldIdLst>
    <p:sldId id="265" r:id="rId5"/>
    <p:sldId id="364" r:id="rId6"/>
    <p:sldId id="491" r:id="rId7"/>
    <p:sldId id="490" r:id="rId8"/>
    <p:sldId id="492" r:id="rId9"/>
    <p:sldId id="388" r:id="rId10"/>
    <p:sldId id="389" r:id="rId11"/>
    <p:sldId id="366" r:id="rId12"/>
    <p:sldId id="367" r:id="rId13"/>
    <p:sldId id="368" r:id="rId14"/>
    <p:sldId id="369" r:id="rId15"/>
    <p:sldId id="391" r:id="rId16"/>
    <p:sldId id="392" r:id="rId17"/>
    <p:sldId id="393" r:id="rId18"/>
    <p:sldId id="394" r:id="rId19"/>
    <p:sldId id="395" r:id="rId20"/>
    <p:sldId id="396" r:id="rId21"/>
    <p:sldId id="475" r:id="rId22"/>
    <p:sldId id="476" r:id="rId23"/>
    <p:sldId id="477" r:id="rId24"/>
    <p:sldId id="399" r:id="rId25"/>
    <p:sldId id="407" r:id="rId26"/>
    <p:sldId id="408" r:id="rId27"/>
    <p:sldId id="410" r:id="rId28"/>
    <p:sldId id="411" r:id="rId29"/>
    <p:sldId id="412" r:id="rId30"/>
    <p:sldId id="415" r:id="rId31"/>
    <p:sldId id="414" r:id="rId32"/>
    <p:sldId id="416" r:id="rId33"/>
    <p:sldId id="417" r:id="rId34"/>
    <p:sldId id="418" r:id="rId35"/>
    <p:sldId id="419" r:id="rId36"/>
    <p:sldId id="420" r:id="rId37"/>
    <p:sldId id="421" r:id="rId38"/>
    <p:sldId id="422" r:id="rId39"/>
    <p:sldId id="424" r:id="rId40"/>
    <p:sldId id="425" r:id="rId41"/>
    <p:sldId id="426" r:id="rId42"/>
  </p:sldIdLst>
  <p:sldSz cx="12192000" cy="6858000"/>
  <p:notesSz cx="6858000" cy="9144000"/>
  <p:defaultText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55DC"/>
    <a:srgbClr val="0D0D0F"/>
    <a:srgbClr val="7DA0EF"/>
    <a:srgbClr val="74BA43"/>
    <a:srgbClr val="F0F1F5"/>
    <a:srgbClr val="4764A8"/>
    <a:srgbClr val="FFFFFF"/>
    <a:srgbClr val="17383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267E78-FCBC-4442-8E2E-6F33DFD234F9}" v="329" dt="2026-01-16T17:33:42.079"/>
  </p1510:revLst>
</p1510:revInfo>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ngton Vital" userId="812b19d0-4ae9-4dab-834a-8410187bd73b" providerId="ADAL" clId="{3C196417-411B-40C4-BCD9-D8D323AEE2C4}"/>
    <pc:docChg chg="undo custSel addSld delSld modSld sldOrd">
      <pc:chgData name="Wington Vital" userId="812b19d0-4ae9-4dab-834a-8410187bd73b" providerId="ADAL" clId="{3C196417-411B-40C4-BCD9-D8D323AEE2C4}" dt="2026-01-16T17:33:42.079" v="443" actId="47"/>
      <pc:docMkLst>
        <pc:docMk/>
      </pc:docMkLst>
      <pc:sldChg chg="modSp mod">
        <pc:chgData name="Wington Vital" userId="812b19d0-4ae9-4dab-834a-8410187bd73b" providerId="ADAL" clId="{3C196417-411B-40C4-BCD9-D8D323AEE2C4}" dt="2026-01-13T18:37:42.590" v="3" actId="14100"/>
        <pc:sldMkLst>
          <pc:docMk/>
          <pc:sldMk cId="2846138534" sldId="364"/>
        </pc:sldMkLst>
        <pc:spChg chg="mod">
          <ac:chgData name="Wington Vital" userId="812b19d0-4ae9-4dab-834a-8410187bd73b" providerId="ADAL" clId="{3C196417-411B-40C4-BCD9-D8D323AEE2C4}" dt="2026-01-13T18:37:42.590" v="3" actId="14100"/>
          <ac:spMkLst>
            <pc:docMk/>
            <pc:sldMk cId="2846138534" sldId="364"/>
            <ac:spMk id="4" creationId="{9850A34E-8E37-CE62-94B6-EFBDE35858CC}"/>
          </ac:spMkLst>
        </pc:spChg>
        <pc:graphicFrameChg chg="mod modGraphic">
          <ac:chgData name="Wington Vital" userId="812b19d0-4ae9-4dab-834a-8410187bd73b" providerId="ADAL" clId="{3C196417-411B-40C4-BCD9-D8D323AEE2C4}" dt="2026-01-13T18:37:31.615" v="1" actId="14100"/>
          <ac:graphicFrameMkLst>
            <pc:docMk/>
            <pc:sldMk cId="2846138534" sldId="364"/>
            <ac:graphicFrameMk id="8" creationId="{DD28033D-AD1D-54E1-910A-5A6F0E0BDE41}"/>
          </ac:graphicFrameMkLst>
        </pc:graphicFrameChg>
      </pc:sldChg>
      <pc:sldChg chg="addSp delSp modSp del mod">
        <pc:chgData name="Wington Vital" userId="812b19d0-4ae9-4dab-834a-8410187bd73b" providerId="ADAL" clId="{3C196417-411B-40C4-BCD9-D8D323AEE2C4}" dt="2026-01-15T01:53:04.640" v="16" actId="47"/>
        <pc:sldMkLst>
          <pc:docMk/>
          <pc:sldMk cId="788359169" sldId="365"/>
        </pc:sldMkLst>
        <pc:spChg chg="add del mod">
          <ac:chgData name="Wington Vital" userId="812b19d0-4ae9-4dab-834a-8410187bd73b" providerId="ADAL" clId="{3C196417-411B-40C4-BCD9-D8D323AEE2C4}" dt="2026-01-15T01:53:02.120" v="15" actId="47"/>
          <ac:spMkLst>
            <pc:docMk/>
            <pc:sldMk cId="788359169" sldId="365"/>
            <ac:spMk id="3" creationId="{C00C2E49-43FD-DA1C-48D4-36C59E218E12}"/>
          </ac:spMkLst>
        </pc:spChg>
      </pc:sldChg>
      <pc:sldChg chg="modSp mod">
        <pc:chgData name="Wington Vital" userId="812b19d0-4ae9-4dab-834a-8410187bd73b" providerId="ADAL" clId="{3C196417-411B-40C4-BCD9-D8D323AEE2C4}" dt="2026-01-15T02:01:27.645" v="108" actId="1076"/>
        <pc:sldMkLst>
          <pc:docMk/>
          <pc:sldMk cId="687970743" sldId="366"/>
        </pc:sldMkLst>
        <pc:spChg chg="mod">
          <ac:chgData name="Wington Vital" userId="812b19d0-4ae9-4dab-834a-8410187bd73b" providerId="ADAL" clId="{3C196417-411B-40C4-BCD9-D8D323AEE2C4}" dt="2026-01-15T02:01:27.645" v="108" actId="1076"/>
          <ac:spMkLst>
            <pc:docMk/>
            <pc:sldMk cId="687970743" sldId="366"/>
            <ac:spMk id="4" creationId="{9204C81B-1EED-EFE7-C495-CE277622C104}"/>
          </ac:spMkLst>
        </pc:spChg>
      </pc:sldChg>
      <pc:sldChg chg="modSp mod">
        <pc:chgData name="Wington Vital" userId="812b19d0-4ae9-4dab-834a-8410187bd73b" providerId="ADAL" clId="{3C196417-411B-40C4-BCD9-D8D323AEE2C4}" dt="2026-01-15T02:03:13.355" v="116" actId="1076"/>
        <pc:sldMkLst>
          <pc:docMk/>
          <pc:sldMk cId="2533221096" sldId="367"/>
        </pc:sldMkLst>
        <pc:spChg chg="mod">
          <ac:chgData name="Wington Vital" userId="812b19d0-4ae9-4dab-834a-8410187bd73b" providerId="ADAL" clId="{3C196417-411B-40C4-BCD9-D8D323AEE2C4}" dt="2026-01-15T02:03:13.355" v="116" actId="1076"/>
          <ac:spMkLst>
            <pc:docMk/>
            <pc:sldMk cId="2533221096" sldId="367"/>
            <ac:spMk id="4" creationId="{1D58E3DE-9226-34CC-2598-8FC7F8DBCE3D}"/>
          </ac:spMkLst>
        </pc:spChg>
      </pc:sldChg>
      <pc:sldChg chg="modSp mod">
        <pc:chgData name="Wington Vital" userId="812b19d0-4ae9-4dab-834a-8410187bd73b" providerId="ADAL" clId="{3C196417-411B-40C4-BCD9-D8D323AEE2C4}" dt="2026-01-15T02:04:08.119" v="122" actId="1076"/>
        <pc:sldMkLst>
          <pc:docMk/>
          <pc:sldMk cId="3258784675" sldId="368"/>
        </pc:sldMkLst>
        <pc:spChg chg="mod">
          <ac:chgData name="Wington Vital" userId="812b19d0-4ae9-4dab-834a-8410187bd73b" providerId="ADAL" clId="{3C196417-411B-40C4-BCD9-D8D323AEE2C4}" dt="2026-01-15T02:04:08.119" v="122" actId="1076"/>
          <ac:spMkLst>
            <pc:docMk/>
            <pc:sldMk cId="3258784675" sldId="368"/>
            <ac:spMk id="4" creationId="{01A5C493-A5B6-BB70-CEED-53F9D450250E}"/>
          </ac:spMkLst>
        </pc:spChg>
      </pc:sldChg>
      <pc:sldChg chg="modSp mod">
        <pc:chgData name="Wington Vital" userId="812b19d0-4ae9-4dab-834a-8410187bd73b" providerId="ADAL" clId="{3C196417-411B-40C4-BCD9-D8D323AEE2C4}" dt="2026-01-15T02:05:04.891" v="129" actId="14100"/>
        <pc:sldMkLst>
          <pc:docMk/>
          <pc:sldMk cId="2870541522" sldId="369"/>
        </pc:sldMkLst>
        <pc:spChg chg="mod">
          <ac:chgData name="Wington Vital" userId="812b19d0-4ae9-4dab-834a-8410187bd73b" providerId="ADAL" clId="{3C196417-411B-40C4-BCD9-D8D323AEE2C4}" dt="2026-01-15T02:05:01.370" v="128" actId="14100"/>
          <ac:spMkLst>
            <pc:docMk/>
            <pc:sldMk cId="2870541522" sldId="369"/>
            <ac:spMk id="4" creationId="{20D3D22B-FD1C-BDFA-CD48-8AEE67EF36DA}"/>
          </ac:spMkLst>
        </pc:spChg>
        <pc:picChg chg="mod">
          <ac:chgData name="Wington Vital" userId="812b19d0-4ae9-4dab-834a-8410187bd73b" providerId="ADAL" clId="{3C196417-411B-40C4-BCD9-D8D323AEE2C4}" dt="2026-01-15T02:05:04.891" v="129" actId="14100"/>
          <ac:picMkLst>
            <pc:docMk/>
            <pc:sldMk cId="2870541522" sldId="369"/>
            <ac:picMk id="3" creationId="{254D5691-9BDD-1ECB-3937-AC442CDB5C10}"/>
          </ac:picMkLst>
        </pc:picChg>
      </pc:sldChg>
      <pc:sldChg chg="modSp mod">
        <pc:chgData name="Wington Vital" userId="812b19d0-4ae9-4dab-834a-8410187bd73b" providerId="ADAL" clId="{3C196417-411B-40C4-BCD9-D8D323AEE2C4}" dt="2026-01-15T01:59:13.655" v="96" actId="1076"/>
        <pc:sldMkLst>
          <pc:docMk/>
          <pc:sldMk cId="3356001461" sldId="388"/>
        </pc:sldMkLst>
        <pc:spChg chg="mod">
          <ac:chgData name="Wington Vital" userId="812b19d0-4ae9-4dab-834a-8410187bd73b" providerId="ADAL" clId="{3C196417-411B-40C4-BCD9-D8D323AEE2C4}" dt="2026-01-15T01:59:13.655" v="96" actId="1076"/>
          <ac:spMkLst>
            <pc:docMk/>
            <pc:sldMk cId="3356001461" sldId="388"/>
            <ac:spMk id="3" creationId="{462E49C0-1000-A638-EDBD-5565B6AD563F}"/>
          </ac:spMkLst>
        </pc:spChg>
      </pc:sldChg>
      <pc:sldChg chg="modSp mod">
        <pc:chgData name="Wington Vital" userId="812b19d0-4ae9-4dab-834a-8410187bd73b" providerId="ADAL" clId="{3C196417-411B-40C4-BCD9-D8D323AEE2C4}" dt="2026-01-15T02:00:00.797" v="99" actId="20577"/>
        <pc:sldMkLst>
          <pc:docMk/>
          <pc:sldMk cId="622469478" sldId="389"/>
        </pc:sldMkLst>
        <pc:spChg chg="mod">
          <ac:chgData name="Wington Vital" userId="812b19d0-4ae9-4dab-834a-8410187bd73b" providerId="ADAL" clId="{3C196417-411B-40C4-BCD9-D8D323AEE2C4}" dt="2026-01-15T02:00:00.797" v="99" actId="20577"/>
          <ac:spMkLst>
            <pc:docMk/>
            <pc:sldMk cId="622469478" sldId="389"/>
            <ac:spMk id="3" creationId="{4BE0B7C4-DC9F-B9EA-CC66-97E2DD54DB9C}"/>
          </ac:spMkLst>
        </pc:spChg>
      </pc:sldChg>
      <pc:sldChg chg="modSp mod">
        <pc:chgData name="Wington Vital" userId="812b19d0-4ae9-4dab-834a-8410187bd73b" providerId="ADAL" clId="{3C196417-411B-40C4-BCD9-D8D323AEE2C4}" dt="2026-01-15T02:10:32.171" v="158" actId="1076"/>
        <pc:sldMkLst>
          <pc:docMk/>
          <pc:sldMk cId="998552486" sldId="391"/>
        </pc:sldMkLst>
        <pc:spChg chg="mod">
          <ac:chgData name="Wington Vital" userId="812b19d0-4ae9-4dab-834a-8410187bd73b" providerId="ADAL" clId="{3C196417-411B-40C4-BCD9-D8D323AEE2C4}" dt="2026-01-15T02:10:32.171" v="158" actId="1076"/>
          <ac:spMkLst>
            <pc:docMk/>
            <pc:sldMk cId="998552486" sldId="391"/>
            <ac:spMk id="4" creationId="{7C0530A9-61F6-0896-6D1B-D70CAD3D87DD}"/>
          </ac:spMkLst>
        </pc:spChg>
        <pc:spChg chg="mod">
          <ac:chgData name="Wington Vital" userId="812b19d0-4ae9-4dab-834a-8410187bd73b" providerId="ADAL" clId="{3C196417-411B-40C4-BCD9-D8D323AEE2C4}" dt="2026-01-15T02:06:37.832" v="145" actId="1076"/>
          <ac:spMkLst>
            <pc:docMk/>
            <pc:sldMk cId="998552486" sldId="391"/>
            <ac:spMk id="10" creationId="{8B4471E3-539B-1DD0-04FB-D2F19F69593D}"/>
          </ac:spMkLst>
        </pc:spChg>
        <pc:picChg chg="mod">
          <ac:chgData name="Wington Vital" userId="812b19d0-4ae9-4dab-834a-8410187bd73b" providerId="ADAL" clId="{3C196417-411B-40C4-BCD9-D8D323AEE2C4}" dt="2026-01-15T02:06:40.809" v="146" actId="14100"/>
          <ac:picMkLst>
            <pc:docMk/>
            <pc:sldMk cId="998552486" sldId="391"/>
            <ac:picMk id="3" creationId="{5F1C4BA2-6F94-76D5-6732-D1F8DBDEF0F4}"/>
          </ac:picMkLst>
        </pc:picChg>
      </pc:sldChg>
      <pc:sldChg chg="modSp mod">
        <pc:chgData name="Wington Vital" userId="812b19d0-4ae9-4dab-834a-8410187bd73b" providerId="ADAL" clId="{3C196417-411B-40C4-BCD9-D8D323AEE2C4}" dt="2026-01-15T02:12:22.416" v="174" actId="14100"/>
        <pc:sldMkLst>
          <pc:docMk/>
          <pc:sldMk cId="2180483248" sldId="392"/>
        </pc:sldMkLst>
        <pc:spChg chg="mod">
          <ac:chgData name="Wington Vital" userId="812b19d0-4ae9-4dab-834a-8410187bd73b" providerId="ADAL" clId="{3C196417-411B-40C4-BCD9-D8D323AEE2C4}" dt="2026-01-15T02:12:22.416" v="174" actId="14100"/>
          <ac:spMkLst>
            <pc:docMk/>
            <pc:sldMk cId="2180483248" sldId="392"/>
            <ac:spMk id="3" creationId="{27FD1F83-1B01-EE5A-21C1-371A41232513}"/>
          </ac:spMkLst>
        </pc:spChg>
        <pc:spChg chg="mod">
          <ac:chgData name="Wington Vital" userId="812b19d0-4ae9-4dab-834a-8410187bd73b" providerId="ADAL" clId="{3C196417-411B-40C4-BCD9-D8D323AEE2C4}" dt="2026-01-15T02:12:13.701" v="171" actId="14100"/>
          <ac:spMkLst>
            <pc:docMk/>
            <pc:sldMk cId="2180483248" sldId="392"/>
            <ac:spMk id="10" creationId="{03F8B73D-5D55-DED4-830E-378EE259CB2C}"/>
          </ac:spMkLst>
        </pc:spChg>
        <pc:picChg chg="mod">
          <ac:chgData name="Wington Vital" userId="812b19d0-4ae9-4dab-834a-8410187bd73b" providerId="ADAL" clId="{3C196417-411B-40C4-BCD9-D8D323AEE2C4}" dt="2026-01-15T02:12:18.170" v="173" actId="14100"/>
          <ac:picMkLst>
            <pc:docMk/>
            <pc:sldMk cId="2180483248" sldId="392"/>
            <ac:picMk id="4" creationId="{576AC086-6B21-D0CA-2A75-8CAD80DCBEEC}"/>
          </ac:picMkLst>
        </pc:picChg>
      </pc:sldChg>
      <pc:sldChg chg="modSp mod">
        <pc:chgData name="Wington Vital" userId="812b19d0-4ae9-4dab-834a-8410187bd73b" providerId="ADAL" clId="{3C196417-411B-40C4-BCD9-D8D323AEE2C4}" dt="2026-01-15T02:14:59.142" v="191" actId="5793"/>
        <pc:sldMkLst>
          <pc:docMk/>
          <pc:sldMk cId="286564153" sldId="393"/>
        </pc:sldMkLst>
        <pc:spChg chg="mod">
          <ac:chgData name="Wington Vital" userId="812b19d0-4ae9-4dab-834a-8410187bd73b" providerId="ADAL" clId="{3C196417-411B-40C4-BCD9-D8D323AEE2C4}" dt="2026-01-15T02:14:59.142" v="191" actId="5793"/>
          <ac:spMkLst>
            <pc:docMk/>
            <pc:sldMk cId="286564153" sldId="393"/>
            <ac:spMk id="4" creationId="{7753A59C-0561-5FBF-2A46-33B75887627E}"/>
          </ac:spMkLst>
        </pc:spChg>
        <pc:spChg chg="mod">
          <ac:chgData name="Wington Vital" userId="812b19d0-4ae9-4dab-834a-8410187bd73b" providerId="ADAL" clId="{3C196417-411B-40C4-BCD9-D8D323AEE2C4}" dt="2026-01-15T02:14:27.410" v="179" actId="1076"/>
          <ac:spMkLst>
            <pc:docMk/>
            <pc:sldMk cId="286564153" sldId="393"/>
            <ac:spMk id="10" creationId="{88E6A644-D387-6917-DEC7-80CE68A96770}"/>
          </ac:spMkLst>
        </pc:spChg>
      </pc:sldChg>
      <pc:sldChg chg="modSp mod">
        <pc:chgData name="Wington Vital" userId="812b19d0-4ae9-4dab-834a-8410187bd73b" providerId="ADAL" clId="{3C196417-411B-40C4-BCD9-D8D323AEE2C4}" dt="2026-01-15T02:17:03.391" v="211" actId="113"/>
        <pc:sldMkLst>
          <pc:docMk/>
          <pc:sldMk cId="914629246" sldId="394"/>
        </pc:sldMkLst>
        <pc:spChg chg="mod">
          <ac:chgData name="Wington Vital" userId="812b19d0-4ae9-4dab-834a-8410187bd73b" providerId="ADAL" clId="{3C196417-411B-40C4-BCD9-D8D323AEE2C4}" dt="2026-01-15T02:17:03.391" v="211" actId="113"/>
          <ac:spMkLst>
            <pc:docMk/>
            <pc:sldMk cId="914629246" sldId="394"/>
            <ac:spMk id="3" creationId="{35318C95-30E4-A15A-D16F-DEC580E78182}"/>
          </ac:spMkLst>
        </pc:spChg>
        <pc:spChg chg="mod">
          <ac:chgData name="Wington Vital" userId="812b19d0-4ae9-4dab-834a-8410187bd73b" providerId="ADAL" clId="{3C196417-411B-40C4-BCD9-D8D323AEE2C4}" dt="2026-01-15T02:15:11.226" v="192" actId="1076"/>
          <ac:spMkLst>
            <pc:docMk/>
            <pc:sldMk cId="914629246" sldId="394"/>
            <ac:spMk id="10" creationId="{6C4B7EB3-5771-571F-EC40-54A2C8F435A8}"/>
          </ac:spMkLst>
        </pc:spChg>
      </pc:sldChg>
      <pc:sldChg chg="modSp mod">
        <pc:chgData name="Wington Vital" userId="812b19d0-4ae9-4dab-834a-8410187bd73b" providerId="ADAL" clId="{3C196417-411B-40C4-BCD9-D8D323AEE2C4}" dt="2026-01-15T02:18:22.405" v="221" actId="1076"/>
        <pc:sldMkLst>
          <pc:docMk/>
          <pc:sldMk cId="1790330871" sldId="395"/>
        </pc:sldMkLst>
        <pc:spChg chg="mod">
          <ac:chgData name="Wington Vital" userId="812b19d0-4ae9-4dab-834a-8410187bd73b" providerId="ADAL" clId="{3C196417-411B-40C4-BCD9-D8D323AEE2C4}" dt="2026-01-15T02:18:22.405" v="221" actId="1076"/>
          <ac:spMkLst>
            <pc:docMk/>
            <pc:sldMk cId="1790330871" sldId="395"/>
            <ac:spMk id="4" creationId="{87434EA3-2077-9140-ACE8-16A80E373F4A}"/>
          </ac:spMkLst>
        </pc:spChg>
        <pc:picChg chg="mod">
          <ac:chgData name="Wington Vital" userId="812b19d0-4ae9-4dab-834a-8410187bd73b" providerId="ADAL" clId="{3C196417-411B-40C4-BCD9-D8D323AEE2C4}" dt="2026-01-15T02:18:17.773" v="220" actId="1076"/>
          <ac:picMkLst>
            <pc:docMk/>
            <pc:sldMk cId="1790330871" sldId="395"/>
            <ac:picMk id="3" creationId="{36A5035A-F3AB-BE4D-6440-61CB68C1E2C8}"/>
          </ac:picMkLst>
        </pc:picChg>
      </pc:sldChg>
      <pc:sldChg chg="modSp mod">
        <pc:chgData name="Wington Vital" userId="812b19d0-4ae9-4dab-834a-8410187bd73b" providerId="ADAL" clId="{3C196417-411B-40C4-BCD9-D8D323AEE2C4}" dt="2026-01-15T02:20:06.332" v="238" actId="6549"/>
        <pc:sldMkLst>
          <pc:docMk/>
          <pc:sldMk cId="2187042843" sldId="396"/>
        </pc:sldMkLst>
        <pc:spChg chg="mod">
          <ac:chgData name="Wington Vital" userId="812b19d0-4ae9-4dab-834a-8410187bd73b" providerId="ADAL" clId="{3C196417-411B-40C4-BCD9-D8D323AEE2C4}" dt="2026-01-15T02:20:06.332" v="238" actId="6549"/>
          <ac:spMkLst>
            <pc:docMk/>
            <pc:sldMk cId="2187042843" sldId="396"/>
            <ac:spMk id="4" creationId="{27173A92-8E53-EA68-F0A5-8817C099B3E8}"/>
          </ac:spMkLst>
        </pc:spChg>
        <pc:spChg chg="mod">
          <ac:chgData name="Wington Vital" userId="812b19d0-4ae9-4dab-834a-8410187bd73b" providerId="ADAL" clId="{3C196417-411B-40C4-BCD9-D8D323AEE2C4}" dt="2026-01-15T02:19:26.151" v="227" actId="1076"/>
          <ac:spMkLst>
            <pc:docMk/>
            <pc:sldMk cId="2187042843" sldId="396"/>
            <ac:spMk id="10" creationId="{E4EC7D4A-8E63-A7C5-1C4A-9B5EC7C6FA74}"/>
          </ac:spMkLst>
        </pc:spChg>
        <pc:picChg chg="mod">
          <ac:chgData name="Wington Vital" userId="812b19d0-4ae9-4dab-834a-8410187bd73b" providerId="ADAL" clId="{3C196417-411B-40C4-BCD9-D8D323AEE2C4}" dt="2026-01-15T02:19:46.232" v="234" actId="14100"/>
          <ac:picMkLst>
            <pc:docMk/>
            <pc:sldMk cId="2187042843" sldId="396"/>
            <ac:picMk id="3" creationId="{DE09324F-9274-3788-CFB7-24ED887C4E3A}"/>
          </ac:picMkLst>
        </pc:picChg>
      </pc:sldChg>
      <pc:sldChg chg="modSp mod">
        <pc:chgData name="Wington Vital" userId="812b19d0-4ae9-4dab-834a-8410187bd73b" providerId="ADAL" clId="{3C196417-411B-40C4-BCD9-D8D323AEE2C4}" dt="2026-01-15T19:29:15.078" v="408" actId="1076"/>
        <pc:sldMkLst>
          <pc:docMk/>
          <pc:sldMk cId="2315584928" sldId="407"/>
        </pc:sldMkLst>
        <pc:spChg chg="mod">
          <ac:chgData name="Wington Vital" userId="812b19d0-4ae9-4dab-834a-8410187bd73b" providerId="ADAL" clId="{3C196417-411B-40C4-BCD9-D8D323AEE2C4}" dt="2026-01-15T19:29:15.078" v="408" actId="1076"/>
          <ac:spMkLst>
            <pc:docMk/>
            <pc:sldMk cId="2315584928" sldId="407"/>
            <ac:spMk id="4" creationId="{4CAE1CD7-3660-2C63-A36C-AB94038FD45A}"/>
          </ac:spMkLst>
        </pc:spChg>
        <pc:picChg chg="mod">
          <ac:chgData name="Wington Vital" userId="812b19d0-4ae9-4dab-834a-8410187bd73b" providerId="ADAL" clId="{3C196417-411B-40C4-BCD9-D8D323AEE2C4}" dt="2026-01-15T02:46:59.994" v="308" actId="14100"/>
          <ac:picMkLst>
            <pc:docMk/>
            <pc:sldMk cId="2315584928" sldId="407"/>
            <ac:picMk id="3" creationId="{58BC7307-A883-45B9-FCE5-C24FB73CB130}"/>
          </ac:picMkLst>
        </pc:picChg>
      </pc:sldChg>
      <pc:sldChg chg="modSp mod">
        <pc:chgData name="Wington Vital" userId="812b19d0-4ae9-4dab-834a-8410187bd73b" providerId="ADAL" clId="{3C196417-411B-40C4-BCD9-D8D323AEE2C4}" dt="2026-01-15T02:49:26.545" v="324" actId="20577"/>
        <pc:sldMkLst>
          <pc:docMk/>
          <pc:sldMk cId="3526675266" sldId="408"/>
        </pc:sldMkLst>
        <pc:spChg chg="mod">
          <ac:chgData name="Wington Vital" userId="812b19d0-4ae9-4dab-834a-8410187bd73b" providerId="ADAL" clId="{3C196417-411B-40C4-BCD9-D8D323AEE2C4}" dt="2026-01-15T02:49:26.545" v="324" actId="20577"/>
          <ac:spMkLst>
            <pc:docMk/>
            <pc:sldMk cId="3526675266" sldId="408"/>
            <ac:spMk id="3" creationId="{7E51F71D-7E78-D04D-6903-BAD5F9B6576A}"/>
          </ac:spMkLst>
        </pc:spChg>
      </pc:sldChg>
      <pc:sldChg chg="modSp mod">
        <pc:chgData name="Wington Vital" userId="812b19d0-4ae9-4dab-834a-8410187bd73b" providerId="ADAL" clId="{3C196417-411B-40C4-BCD9-D8D323AEE2C4}" dt="2026-01-15T03:11:21.504" v="338" actId="20577"/>
        <pc:sldMkLst>
          <pc:docMk/>
          <pc:sldMk cId="1799377076" sldId="410"/>
        </pc:sldMkLst>
        <pc:spChg chg="mod">
          <ac:chgData name="Wington Vital" userId="812b19d0-4ae9-4dab-834a-8410187bd73b" providerId="ADAL" clId="{3C196417-411B-40C4-BCD9-D8D323AEE2C4}" dt="2026-01-15T03:11:21.504" v="338" actId="20577"/>
          <ac:spMkLst>
            <pc:docMk/>
            <pc:sldMk cId="1799377076" sldId="410"/>
            <ac:spMk id="3" creationId="{8EB24ECD-3587-C770-7B04-895CFD6F77DA}"/>
          </ac:spMkLst>
        </pc:spChg>
        <pc:spChg chg="mod">
          <ac:chgData name="Wington Vital" userId="812b19d0-4ae9-4dab-834a-8410187bd73b" providerId="ADAL" clId="{3C196417-411B-40C4-BCD9-D8D323AEE2C4}" dt="2026-01-15T03:11:12.416" v="335" actId="1076"/>
          <ac:spMkLst>
            <pc:docMk/>
            <pc:sldMk cId="1799377076" sldId="410"/>
            <ac:spMk id="10" creationId="{46A232BB-34F9-471B-FF15-B462CCD04698}"/>
          </ac:spMkLst>
        </pc:spChg>
      </pc:sldChg>
      <pc:sldChg chg="modSp mod">
        <pc:chgData name="Wington Vital" userId="812b19d0-4ae9-4dab-834a-8410187bd73b" providerId="ADAL" clId="{3C196417-411B-40C4-BCD9-D8D323AEE2C4}" dt="2026-01-15T03:12:57.669" v="355" actId="1076"/>
        <pc:sldMkLst>
          <pc:docMk/>
          <pc:sldMk cId="4143431346" sldId="411"/>
        </pc:sldMkLst>
        <pc:spChg chg="mod">
          <ac:chgData name="Wington Vital" userId="812b19d0-4ae9-4dab-834a-8410187bd73b" providerId="ADAL" clId="{3C196417-411B-40C4-BCD9-D8D323AEE2C4}" dt="2026-01-15T03:12:57.669" v="355" actId="1076"/>
          <ac:spMkLst>
            <pc:docMk/>
            <pc:sldMk cId="4143431346" sldId="411"/>
            <ac:spMk id="3" creationId="{7DC56CF3-3F41-F372-337B-8E0C4EB7286E}"/>
          </ac:spMkLst>
        </pc:spChg>
        <pc:spChg chg="mod">
          <ac:chgData name="Wington Vital" userId="812b19d0-4ae9-4dab-834a-8410187bd73b" providerId="ADAL" clId="{3C196417-411B-40C4-BCD9-D8D323AEE2C4}" dt="2026-01-15T03:12:37.993" v="347" actId="1076"/>
          <ac:spMkLst>
            <pc:docMk/>
            <pc:sldMk cId="4143431346" sldId="411"/>
            <ac:spMk id="10" creationId="{DF282096-E1E9-9434-79D3-25CF54162D5E}"/>
          </ac:spMkLst>
        </pc:spChg>
      </pc:sldChg>
      <pc:sldChg chg="modSp mod">
        <pc:chgData name="Wington Vital" userId="812b19d0-4ae9-4dab-834a-8410187bd73b" providerId="ADAL" clId="{3C196417-411B-40C4-BCD9-D8D323AEE2C4}" dt="2026-01-15T03:14:16.073" v="368" actId="20577"/>
        <pc:sldMkLst>
          <pc:docMk/>
          <pc:sldMk cId="3630788206" sldId="412"/>
        </pc:sldMkLst>
        <pc:spChg chg="mod">
          <ac:chgData name="Wington Vital" userId="812b19d0-4ae9-4dab-834a-8410187bd73b" providerId="ADAL" clId="{3C196417-411B-40C4-BCD9-D8D323AEE2C4}" dt="2026-01-15T03:14:16.073" v="368" actId="20577"/>
          <ac:spMkLst>
            <pc:docMk/>
            <pc:sldMk cId="3630788206" sldId="412"/>
            <ac:spMk id="3" creationId="{0709384F-A2E2-529A-ED76-DFA2A7F2A06F}"/>
          </ac:spMkLst>
        </pc:spChg>
      </pc:sldChg>
      <pc:sldChg chg="modSp mod ord">
        <pc:chgData name="Wington Vital" userId="812b19d0-4ae9-4dab-834a-8410187bd73b" providerId="ADAL" clId="{3C196417-411B-40C4-BCD9-D8D323AEE2C4}" dt="2026-01-15T19:44:26.770" v="410"/>
        <pc:sldMkLst>
          <pc:docMk/>
          <pc:sldMk cId="3277975424" sldId="414"/>
        </pc:sldMkLst>
        <pc:spChg chg="mod">
          <ac:chgData name="Wington Vital" userId="812b19d0-4ae9-4dab-834a-8410187bd73b" providerId="ADAL" clId="{3C196417-411B-40C4-BCD9-D8D323AEE2C4}" dt="2026-01-15T03:15:18.086" v="406" actId="6549"/>
          <ac:spMkLst>
            <pc:docMk/>
            <pc:sldMk cId="3277975424" sldId="414"/>
            <ac:spMk id="3" creationId="{3ABBBE3F-1231-F8F9-6B18-BED69C3D7F9A}"/>
          </ac:spMkLst>
        </pc:spChg>
      </pc:sldChg>
      <pc:sldChg chg="modSp mod">
        <pc:chgData name="Wington Vital" userId="812b19d0-4ae9-4dab-834a-8410187bd73b" providerId="ADAL" clId="{3C196417-411B-40C4-BCD9-D8D323AEE2C4}" dt="2026-01-15T03:15:48.230" v="407" actId="14100"/>
        <pc:sldMkLst>
          <pc:docMk/>
          <pc:sldMk cId="3263037106" sldId="420"/>
        </pc:sldMkLst>
        <pc:spChg chg="mod">
          <ac:chgData name="Wington Vital" userId="812b19d0-4ae9-4dab-834a-8410187bd73b" providerId="ADAL" clId="{3C196417-411B-40C4-BCD9-D8D323AEE2C4}" dt="2026-01-15T03:15:48.230" v="407" actId="14100"/>
          <ac:spMkLst>
            <pc:docMk/>
            <pc:sldMk cId="3263037106" sldId="420"/>
            <ac:spMk id="24" creationId="{545BCB43-2B7D-D1B2-AC2C-58B84B0EA12F}"/>
          </ac:spMkLst>
        </pc:spChg>
      </pc:sldChg>
      <pc:sldChg chg="del">
        <pc:chgData name="Wington Vital" userId="812b19d0-4ae9-4dab-834a-8410187bd73b" providerId="ADAL" clId="{3C196417-411B-40C4-BCD9-D8D323AEE2C4}" dt="2026-01-16T17:33:15.639" v="411" actId="47"/>
        <pc:sldMkLst>
          <pc:docMk/>
          <pc:sldMk cId="1789606220" sldId="423"/>
        </pc:sldMkLst>
      </pc:sldChg>
      <pc:sldChg chg="del">
        <pc:chgData name="Wington Vital" userId="812b19d0-4ae9-4dab-834a-8410187bd73b" providerId="ADAL" clId="{3C196417-411B-40C4-BCD9-D8D323AEE2C4}" dt="2026-01-16T17:33:25.987" v="412" actId="47"/>
        <pc:sldMkLst>
          <pc:docMk/>
          <pc:sldMk cId="3332309426" sldId="427"/>
        </pc:sldMkLst>
      </pc:sldChg>
      <pc:sldChg chg="del">
        <pc:chgData name="Wington Vital" userId="812b19d0-4ae9-4dab-834a-8410187bd73b" providerId="ADAL" clId="{3C196417-411B-40C4-BCD9-D8D323AEE2C4}" dt="2026-01-16T17:33:26.678" v="413" actId="47"/>
        <pc:sldMkLst>
          <pc:docMk/>
          <pc:sldMk cId="2707030334" sldId="428"/>
        </pc:sldMkLst>
      </pc:sldChg>
      <pc:sldChg chg="del">
        <pc:chgData name="Wington Vital" userId="812b19d0-4ae9-4dab-834a-8410187bd73b" providerId="ADAL" clId="{3C196417-411B-40C4-BCD9-D8D323AEE2C4}" dt="2026-01-16T17:33:27.397" v="414" actId="47"/>
        <pc:sldMkLst>
          <pc:docMk/>
          <pc:sldMk cId="4276490219" sldId="431"/>
        </pc:sldMkLst>
      </pc:sldChg>
      <pc:sldChg chg="del">
        <pc:chgData name="Wington Vital" userId="812b19d0-4ae9-4dab-834a-8410187bd73b" providerId="ADAL" clId="{3C196417-411B-40C4-BCD9-D8D323AEE2C4}" dt="2026-01-16T17:33:28.254" v="418" actId="47"/>
        <pc:sldMkLst>
          <pc:docMk/>
          <pc:sldMk cId="3682166806" sldId="434"/>
        </pc:sldMkLst>
      </pc:sldChg>
      <pc:sldChg chg="del">
        <pc:chgData name="Wington Vital" userId="812b19d0-4ae9-4dab-834a-8410187bd73b" providerId="ADAL" clId="{3C196417-411B-40C4-BCD9-D8D323AEE2C4}" dt="2026-01-16T17:33:28.366" v="419" actId="47"/>
        <pc:sldMkLst>
          <pc:docMk/>
          <pc:sldMk cId="2669434118" sldId="437"/>
        </pc:sldMkLst>
      </pc:sldChg>
      <pc:sldChg chg="del">
        <pc:chgData name="Wington Vital" userId="812b19d0-4ae9-4dab-834a-8410187bd73b" providerId="ADAL" clId="{3C196417-411B-40C4-BCD9-D8D323AEE2C4}" dt="2026-01-16T17:33:28.498" v="421" actId="47"/>
        <pc:sldMkLst>
          <pc:docMk/>
          <pc:sldMk cId="823143754" sldId="438"/>
        </pc:sldMkLst>
      </pc:sldChg>
      <pc:sldChg chg="del">
        <pc:chgData name="Wington Vital" userId="812b19d0-4ae9-4dab-834a-8410187bd73b" providerId="ADAL" clId="{3C196417-411B-40C4-BCD9-D8D323AEE2C4}" dt="2026-01-16T17:33:29.654" v="423" actId="47"/>
        <pc:sldMkLst>
          <pc:docMk/>
          <pc:sldMk cId="1507488949" sldId="446"/>
        </pc:sldMkLst>
      </pc:sldChg>
      <pc:sldChg chg="del">
        <pc:chgData name="Wington Vital" userId="812b19d0-4ae9-4dab-834a-8410187bd73b" providerId="ADAL" clId="{3C196417-411B-40C4-BCD9-D8D323AEE2C4}" dt="2026-01-16T17:33:29.677" v="424" actId="47"/>
        <pc:sldMkLst>
          <pc:docMk/>
          <pc:sldMk cId="3139126008" sldId="447"/>
        </pc:sldMkLst>
      </pc:sldChg>
      <pc:sldChg chg="del">
        <pc:chgData name="Wington Vital" userId="812b19d0-4ae9-4dab-834a-8410187bd73b" providerId="ADAL" clId="{3C196417-411B-40C4-BCD9-D8D323AEE2C4}" dt="2026-01-16T17:33:29.754" v="425" actId="47"/>
        <pc:sldMkLst>
          <pc:docMk/>
          <pc:sldMk cId="3286400344" sldId="448"/>
        </pc:sldMkLst>
      </pc:sldChg>
      <pc:sldChg chg="del">
        <pc:chgData name="Wington Vital" userId="812b19d0-4ae9-4dab-834a-8410187bd73b" providerId="ADAL" clId="{3C196417-411B-40C4-BCD9-D8D323AEE2C4}" dt="2026-01-16T17:33:30.287" v="426" actId="47"/>
        <pc:sldMkLst>
          <pc:docMk/>
          <pc:sldMk cId="3380882532" sldId="449"/>
        </pc:sldMkLst>
      </pc:sldChg>
      <pc:sldChg chg="del">
        <pc:chgData name="Wington Vital" userId="812b19d0-4ae9-4dab-834a-8410187bd73b" providerId="ADAL" clId="{3C196417-411B-40C4-BCD9-D8D323AEE2C4}" dt="2026-01-16T17:33:30.815" v="427" actId="47"/>
        <pc:sldMkLst>
          <pc:docMk/>
          <pc:sldMk cId="4006697747" sldId="450"/>
        </pc:sldMkLst>
      </pc:sldChg>
      <pc:sldChg chg="del">
        <pc:chgData name="Wington Vital" userId="812b19d0-4ae9-4dab-834a-8410187bd73b" providerId="ADAL" clId="{3C196417-411B-40C4-BCD9-D8D323AEE2C4}" dt="2026-01-16T17:33:30.835" v="428" actId="47"/>
        <pc:sldMkLst>
          <pc:docMk/>
          <pc:sldMk cId="1755850889" sldId="451"/>
        </pc:sldMkLst>
      </pc:sldChg>
      <pc:sldChg chg="del">
        <pc:chgData name="Wington Vital" userId="812b19d0-4ae9-4dab-834a-8410187bd73b" providerId="ADAL" clId="{3C196417-411B-40C4-BCD9-D8D323AEE2C4}" dt="2026-01-16T17:33:30.854" v="429" actId="47"/>
        <pc:sldMkLst>
          <pc:docMk/>
          <pc:sldMk cId="2423870616" sldId="454"/>
        </pc:sldMkLst>
      </pc:sldChg>
      <pc:sldChg chg="del">
        <pc:chgData name="Wington Vital" userId="812b19d0-4ae9-4dab-834a-8410187bd73b" providerId="ADAL" clId="{3C196417-411B-40C4-BCD9-D8D323AEE2C4}" dt="2026-01-16T17:33:31.432" v="430" actId="47"/>
        <pc:sldMkLst>
          <pc:docMk/>
          <pc:sldMk cId="965809170" sldId="456"/>
        </pc:sldMkLst>
      </pc:sldChg>
      <pc:sldChg chg="del">
        <pc:chgData name="Wington Vital" userId="812b19d0-4ae9-4dab-834a-8410187bd73b" providerId="ADAL" clId="{3C196417-411B-40C4-BCD9-D8D323AEE2C4}" dt="2026-01-16T17:33:32.013" v="431" actId="47"/>
        <pc:sldMkLst>
          <pc:docMk/>
          <pc:sldMk cId="1527494187" sldId="458"/>
        </pc:sldMkLst>
      </pc:sldChg>
      <pc:sldChg chg="del">
        <pc:chgData name="Wington Vital" userId="812b19d0-4ae9-4dab-834a-8410187bd73b" providerId="ADAL" clId="{3C196417-411B-40C4-BCD9-D8D323AEE2C4}" dt="2026-01-16T17:33:32.072" v="432" actId="47"/>
        <pc:sldMkLst>
          <pc:docMk/>
          <pc:sldMk cId="4102245944" sldId="462"/>
        </pc:sldMkLst>
      </pc:sldChg>
      <pc:sldChg chg="del">
        <pc:chgData name="Wington Vital" userId="812b19d0-4ae9-4dab-834a-8410187bd73b" providerId="ADAL" clId="{3C196417-411B-40C4-BCD9-D8D323AEE2C4}" dt="2026-01-16T17:33:34.912" v="438" actId="47"/>
        <pc:sldMkLst>
          <pc:docMk/>
          <pc:sldMk cId="4040935304" sldId="464"/>
        </pc:sldMkLst>
      </pc:sldChg>
      <pc:sldChg chg="del">
        <pc:chgData name="Wington Vital" userId="812b19d0-4ae9-4dab-834a-8410187bd73b" providerId="ADAL" clId="{3C196417-411B-40C4-BCD9-D8D323AEE2C4}" dt="2026-01-16T17:33:36.024" v="440" actId="47"/>
        <pc:sldMkLst>
          <pc:docMk/>
          <pc:sldMk cId="2542437817" sldId="465"/>
        </pc:sldMkLst>
      </pc:sldChg>
      <pc:sldChg chg="del">
        <pc:chgData name="Wington Vital" userId="812b19d0-4ae9-4dab-834a-8410187bd73b" providerId="ADAL" clId="{3C196417-411B-40C4-BCD9-D8D323AEE2C4}" dt="2026-01-16T17:33:36.981" v="441" actId="47"/>
        <pc:sldMkLst>
          <pc:docMk/>
          <pc:sldMk cId="3822974531" sldId="466"/>
        </pc:sldMkLst>
      </pc:sldChg>
      <pc:sldChg chg="del">
        <pc:chgData name="Wington Vital" userId="812b19d0-4ae9-4dab-834a-8410187bd73b" providerId="ADAL" clId="{3C196417-411B-40C4-BCD9-D8D323AEE2C4}" dt="2026-01-16T17:33:41.344" v="442" actId="47"/>
        <pc:sldMkLst>
          <pc:docMk/>
          <pc:sldMk cId="2843253499" sldId="467"/>
        </pc:sldMkLst>
      </pc:sldChg>
      <pc:sldChg chg="del">
        <pc:chgData name="Wington Vital" userId="812b19d0-4ae9-4dab-834a-8410187bd73b" providerId="ADAL" clId="{3C196417-411B-40C4-BCD9-D8D323AEE2C4}" dt="2026-01-16T17:33:42.079" v="443" actId="47"/>
        <pc:sldMkLst>
          <pc:docMk/>
          <pc:sldMk cId="1637950949" sldId="468"/>
        </pc:sldMkLst>
      </pc:sldChg>
      <pc:sldChg chg="del">
        <pc:chgData name="Wington Vital" userId="812b19d0-4ae9-4dab-834a-8410187bd73b" providerId="ADAL" clId="{3C196417-411B-40C4-BCD9-D8D323AEE2C4}" dt="2026-01-16T17:33:35.460" v="439" actId="47"/>
        <pc:sldMkLst>
          <pc:docMk/>
          <pc:sldMk cId="2542789563" sldId="469"/>
        </pc:sldMkLst>
      </pc:sldChg>
      <pc:sldChg chg="del">
        <pc:chgData name="Wington Vital" userId="812b19d0-4ae9-4dab-834a-8410187bd73b" providerId="ADAL" clId="{3C196417-411B-40C4-BCD9-D8D323AEE2C4}" dt="2026-01-16T17:33:32.815" v="433" actId="47"/>
        <pc:sldMkLst>
          <pc:docMk/>
          <pc:sldMk cId="2151878389" sldId="470"/>
        </pc:sldMkLst>
      </pc:sldChg>
      <pc:sldChg chg="del">
        <pc:chgData name="Wington Vital" userId="812b19d0-4ae9-4dab-834a-8410187bd73b" providerId="ADAL" clId="{3C196417-411B-40C4-BCD9-D8D323AEE2C4}" dt="2026-01-16T17:33:32.842" v="434" actId="47"/>
        <pc:sldMkLst>
          <pc:docMk/>
          <pc:sldMk cId="266262594" sldId="471"/>
        </pc:sldMkLst>
      </pc:sldChg>
      <pc:sldChg chg="del">
        <pc:chgData name="Wington Vital" userId="812b19d0-4ae9-4dab-834a-8410187bd73b" providerId="ADAL" clId="{3C196417-411B-40C4-BCD9-D8D323AEE2C4}" dt="2026-01-16T17:33:32.869" v="435" actId="47"/>
        <pc:sldMkLst>
          <pc:docMk/>
          <pc:sldMk cId="998310699" sldId="472"/>
        </pc:sldMkLst>
      </pc:sldChg>
      <pc:sldChg chg="del">
        <pc:chgData name="Wington Vital" userId="812b19d0-4ae9-4dab-834a-8410187bd73b" providerId="ADAL" clId="{3C196417-411B-40C4-BCD9-D8D323AEE2C4}" dt="2026-01-16T17:33:33.452" v="436" actId="47"/>
        <pc:sldMkLst>
          <pc:docMk/>
          <pc:sldMk cId="345570629" sldId="473"/>
        </pc:sldMkLst>
      </pc:sldChg>
      <pc:sldChg chg="del">
        <pc:chgData name="Wington Vital" userId="812b19d0-4ae9-4dab-834a-8410187bd73b" providerId="ADAL" clId="{3C196417-411B-40C4-BCD9-D8D323AEE2C4}" dt="2026-01-16T17:33:33.998" v="437" actId="47"/>
        <pc:sldMkLst>
          <pc:docMk/>
          <pc:sldMk cId="3790369682" sldId="474"/>
        </pc:sldMkLst>
      </pc:sldChg>
      <pc:sldChg chg="modSp mod">
        <pc:chgData name="Wington Vital" userId="812b19d0-4ae9-4dab-834a-8410187bd73b" providerId="ADAL" clId="{3C196417-411B-40C4-BCD9-D8D323AEE2C4}" dt="2026-01-15T02:22:32.188" v="284" actId="20577"/>
        <pc:sldMkLst>
          <pc:docMk/>
          <pc:sldMk cId="4143146434" sldId="475"/>
        </pc:sldMkLst>
        <pc:spChg chg="mod">
          <ac:chgData name="Wington Vital" userId="812b19d0-4ae9-4dab-834a-8410187bd73b" providerId="ADAL" clId="{3C196417-411B-40C4-BCD9-D8D323AEE2C4}" dt="2026-01-15T02:22:32.188" v="284" actId="20577"/>
          <ac:spMkLst>
            <pc:docMk/>
            <pc:sldMk cId="4143146434" sldId="475"/>
            <ac:spMk id="4" creationId="{7A9DFFE4-5B90-8FDB-E62F-B258F687FAAE}"/>
          </ac:spMkLst>
        </pc:spChg>
      </pc:sldChg>
      <pc:sldChg chg="modSp mod">
        <pc:chgData name="Wington Vital" userId="812b19d0-4ae9-4dab-834a-8410187bd73b" providerId="ADAL" clId="{3C196417-411B-40C4-BCD9-D8D323AEE2C4}" dt="2026-01-15T02:44:33.339" v="291" actId="14100"/>
        <pc:sldMkLst>
          <pc:docMk/>
          <pc:sldMk cId="2464483389" sldId="476"/>
        </pc:sldMkLst>
        <pc:spChg chg="mod">
          <ac:chgData name="Wington Vital" userId="812b19d0-4ae9-4dab-834a-8410187bd73b" providerId="ADAL" clId="{3C196417-411B-40C4-BCD9-D8D323AEE2C4}" dt="2026-01-15T02:44:27.701" v="290" actId="20577"/>
          <ac:spMkLst>
            <pc:docMk/>
            <pc:sldMk cId="2464483389" sldId="476"/>
            <ac:spMk id="4" creationId="{064D9512-2A2B-E85F-B5E5-9906AFFC8D2B}"/>
          </ac:spMkLst>
        </pc:spChg>
        <pc:picChg chg="mod">
          <ac:chgData name="Wington Vital" userId="812b19d0-4ae9-4dab-834a-8410187bd73b" providerId="ADAL" clId="{3C196417-411B-40C4-BCD9-D8D323AEE2C4}" dt="2026-01-15T02:44:33.339" v="291" actId="14100"/>
          <ac:picMkLst>
            <pc:docMk/>
            <pc:sldMk cId="2464483389" sldId="476"/>
            <ac:picMk id="3" creationId="{F2E04699-61F4-CC8C-598F-1AA71D0561B5}"/>
          </ac:picMkLst>
        </pc:picChg>
      </pc:sldChg>
      <pc:sldChg chg="modSp mod">
        <pc:chgData name="Wington Vital" userId="812b19d0-4ae9-4dab-834a-8410187bd73b" providerId="ADAL" clId="{3C196417-411B-40C4-BCD9-D8D323AEE2C4}" dt="2026-01-15T02:45:54.237" v="302" actId="14100"/>
        <pc:sldMkLst>
          <pc:docMk/>
          <pc:sldMk cId="559108621" sldId="477"/>
        </pc:sldMkLst>
        <pc:spChg chg="mod">
          <ac:chgData name="Wington Vital" userId="812b19d0-4ae9-4dab-834a-8410187bd73b" providerId="ADAL" clId="{3C196417-411B-40C4-BCD9-D8D323AEE2C4}" dt="2026-01-15T02:45:54.237" v="302" actId="14100"/>
          <ac:spMkLst>
            <pc:docMk/>
            <pc:sldMk cId="559108621" sldId="477"/>
            <ac:spMk id="4" creationId="{6BB1CEEB-967A-B562-6CBC-2C87C7679CA7}"/>
          </ac:spMkLst>
        </pc:spChg>
        <pc:picChg chg="mod">
          <ac:chgData name="Wington Vital" userId="812b19d0-4ae9-4dab-834a-8410187bd73b" providerId="ADAL" clId="{3C196417-411B-40C4-BCD9-D8D323AEE2C4}" dt="2026-01-15T02:45:50.555" v="301" actId="14100"/>
          <ac:picMkLst>
            <pc:docMk/>
            <pc:sldMk cId="559108621" sldId="477"/>
            <ac:picMk id="3" creationId="{C4A2218E-9617-3B25-B004-175AF463D8D5}"/>
          </ac:picMkLst>
        </pc:picChg>
      </pc:sldChg>
      <pc:sldChg chg="del">
        <pc:chgData name="Wington Vital" userId="812b19d0-4ae9-4dab-834a-8410187bd73b" providerId="ADAL" clId="{3C196417-411B-40C4-BCD9-D8D323AEE2C4}" dt="2026-01-15T02:47:47.304" v="316" actId="47"/>
        <pc:sldMkLst>
          <pc:docMk/>
          <pc:sldMk cId="896981672" sldId="478"/>
        </pc:sldMkLst>
      </pc:sldChg>
      <pc:sldChg chg="del">
        <pc:chgData name="Wington Vital" userId="812b19d0-4ae9-4dab-834a-8410187bd73b" providerId="ADAL" clId="{3C196417-411B-40C4-BCD9-D8D323AEE2C4}" dt="2026-01-16T17:33:28.435" v="420" actId="47"/>
        <pc:sldMkLst>
          <pc:docMk/>
          <pc:sldMk cId="409324994" sldId="479"/>
        </pc:sldMkLst>
      </pc:sldChg>
      <pc:sldChg chg="del">
        <pc:chgData name="Wington Vital" userId="812b19d0-4ae9-4dab-834a-8410187bd73b" providerId="ADAL" clId="{3C196417-411B-40C4-BCD9-D8D323AEE2C4}" dt="2026-01-16T17:33:29.033" v="422" actId="47"/>
        <pc:sldMkLst>
          <pc:docMk/>
          <pc:sldMk cId="2639256675" sldId="481"/>
        </pc:sldMkLst>
      </pc:sldChg>
      <pc:sldChg chg="del">
        <pc:chgData name="Wington Vital" userId="812b19d0-4ae9-4dab-834a-8410187bd73b" providerId="ADAL" clId="{3C196417-411B-40C4-BCD9-D8D323AEE2C4}" dt="2026-01-16T17:33:27.529" v="416" actId="47"/>
        <pc:sldMkLst>
          <pc:docMk/>
          <pc:sldMk cId="888016103" sldId="482"/>
        </pc:sldMkLst>
      </pc:sldChg>
      <pc:sldChg chg="del">
        <pc:chgData name="Wington Vital" userId="812b19d0-4ae9-4dab-834a-8410187bd73b" providerId="ADAL" clId="{3C196417-411B-40C4-BCD9-D8D323AEE2C4}" dt="2026-01-16T17:33:27.502" v="415" actId="47"/>
        <pc:sldMkLst>
          <pc:docMk/>
          <pc:sldMk cId="232610602" sldId="483"/>
        </pc:sldMkLst>
      </pc:sldChg>
      <pc:sldChg chg="del">
        <pc:chgData name="Wington Vital" userId="812b19d0-4ae9-4dab-834a-8410187bd73b" providerId="ADAL" clId="{3C196417-411B-40C4-BCD9-D8D323AEE2C4}" dt="2026-01-16T17:33:28.149" v="417" actId="47"/>
        <pc:sldMkLst>
          <pc:docMk/>
          <pc:sldMk cId="1012367" sldId="489"/>
        </pc:sldMkLst>
      </pc:sldChg>
      <pc:sldChg chg="modSp add mod">
        <pc:chgData name="Wington Vital" userId="812b19d0-4ae9-4dab-834a-8410187bd73b" providerId="ADAL" clId="{3C196417-411B-40C4-BCD9-D8D323AEE2C4}" dt="2026-01-15T01:55:42.574" v="50" actId="15"/>
        <pc:sldMkLst>
          <pc:docMk/>
          <pc:sldMk cId="2426850482" sldId="490"/>
        </pc:sldMkLst>
        <pc:spChg chg="mod">
          <ac:chgData name="Wington Vital" userId="812b19d0-4ae9-4dab-834a-8410187bd73b" providerId="ADAL" clId="{3C196417-411B-40C4-BCD9-D8D323AEE2C4}" dt="2026-01-15T01:55:42.574" v="50" actId="15"/>
          <ac:spMkLst>
            <pc:docMk/>
            <pc:sldMk cId="2426850482" sldId="490"/>
            <ac:spMk id="3" creationId="{223BD49D-F798-5742-0294-8C324D76857D}"/>
          </ac:spMkLst>
        </pc:spChg>
      </pc:sldChg>
      <pc:sldChg chg="add del">
        <pc:chgData name="Wington Vital" userId="812b19d0-4ae9-4dab-834a-8410187bd73b" providerId="ADAL" clId="{3C196417-411B-40C4-BCD9-D8D323AEE2C4}" dt="2026-01-15T01:52:49.884" v="8" actId="47"/>
        <pc:sldMkLst>
          <pc:docMk/>
          <pc:sldMk cId="2233240838" sldId="491"/>
        </pc:sldMkLst>
      </pc:sldChg>
      <pc:sldChg chg="modSp add mod">
        <pc:chgData name="Wington Vital" userId="812b19d0-4ae9-4dab-834a-8410187bd73b" providerId="ADAL" clId="{3C196417-411B-40C4-BCD9-D8D323AEE2C4}" dt="2026-01-15T01:55:13.603" v="45" actId="113"/>
        <pc:sldMkLst>
          <pc:docMk/>
          <pc:sldMk cId="4137788212" sldId="491"/>
        </pc:sldMkLst>
        <pc:spChg chg="mod">
          <ac:chgData name="Wington Vital" userId="812b19d0-4ae9-4dab-834a-8410187bd73b" providerId="ADAL" clId="{3C196417-411B-40C4-BCD9-D8D323AEE2C4}" dt="2026-01-15T01:55:13.603" v="45" actId="113"/>
          <ac:spMkLst>
            <pc:docMk/>
            <pc:sldMk cId="4137788212" sldId="491"/>
            <ac:spMk id="3" creationId="{2E085E9A-66C8-3DFB-FB8E-EA401C99E460}"/>
          </ac:spMkLst>
        </pc:spChg>
      </pc:sldChg>
      <pc:sldChg chg="modSp add mod">
        <pc:chgData name="Wington Vital" userId="812b19d0-4ae9-4dab-834a-8410187bd73b" providerId="ADAL" clId="{3C196417-411B-40C4-BCD9-D8D323AEE2C4}" dt="2026-01-15T01:54:59.328" v="41" actId="113"/>
        <pc:sldMkLst>
          <pc:docMk/>
          <pc:sldMk cId="864867200" sldId="492"/>
        </pc:sldMkLst>
        <pc:spChg chg="mod">
          <ac:chgData name="Wington Vital" userId="812b19d0-4ae9-4dab-834a-8410187bd73b" providerId="ADAL" clId="{3C196417-411B-40C4-BCD9-D8D323AEE2C4}" dt="2026-01-15T01:54:59.328" v="41" actId="113"/>
          <ac:spMkLst>
            <pc:docMk/>
            <pc:sldMk cId="864867200" sldId="492"/>
            <ac:spMk id="3" creationId="{FC512E38-67B2-708B-123C-29BD075873F9}"/>
          </ac:spMkLst>
        </pc:spChg>
      </pc:sldChg>
      <pc:sldChg chg="add del">
        <pc:chgData name="Wington Vital" userId="812b19d0-4ae9-4dab-834a-8410187bd73b" providerId="ADAL" clId="{3C196417-411B-40C4-BCD9-D8D323AEE2C4}" dt="2026-01-15T01:53:01.143" v="14"/>
        <pc:sldMkLst>
          <pc:docMk/>
          <pc:sldMk cId="3132082215" sldId="492"/>
        </pc:sldMkLst>
      </pc:sldChg>
    </pc:docChg>
  </pc:docChgLst>
  <pc:docChgLst>
    <pc:chgData name="Wington Vital" userId="S::wington.vital@fpf.br::812b19d0-4ae9-4dab-834a-8410187bd73b" providerId="AD" clId="Web-{6A332B20-B50F-D70C-A3DB-B3695F58C774}"/>
    <pc:docChg chg="modSld">
      <pc:chgData name="Wington Vital" userId="S::wington.vital@fpf.br::812b19d0-4ae9-4dab-834a-8410187bd73b" providerId="AD" clId="Web-{6A332B20-B50F-D70C-A3DB-B3695F58C774}" dt="2026-01-13T18:36:25.708" v="5"/>
      <pc:docMkLst>
        <pc:docMk/>
      </pc:docMkLst>
      <pc:sldChg chg="modSp">
        <pc:chgData name="Wington Vital" userId="S::wington.vital@fpf.br::812b19d0-4ae9-4dab-834a-8410187bd73b" providerId="AD" clId="Web-{6A332B20-B50F-D70C-A3DB-B3695F58C774}" dt="2026-01-13T18:36:25.708" v="5"/>
        <pc:sldMkLst>
          <pc:docMk/>
          <pc:sldMk cId="2846138534" sldId="364"/>
        </pc:sldMkLst>
        <pc:graphicFrameChg chg="mod modGraphic">
          <ac:chgData name="Wington Vital" userId="S::wington.vital@fpf.br::812b19d0-4ae9-4dab-834a-8410187bd73b" providerId="AD" clId="Web-{6A332B20-B50F-D70C-A3DB-B3695F58C774}" dt="2026-01-13T18:36:25.708" v="5"/>
          <ac:graphicFrameMkLst>
            <pc:docMk/>
            <pc:sldMk cId="2846138534" sldId="364"/>
            <ac:graphicFrameMk id="8" creationId="{DD28033D-AD1D-54E1-910A-5A6F0E0BDE41}"/>
          </ac:graphicFrameMkLst>
        </pc:graphicFrame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991BC4-9449-436F-BD4F-9617BF82A5B3}" type="datetimeFigureOut">
              <a:rPr lang="pt-BR" smtClean="0"/>
              <a:t>16/01/2026</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4BA61E-4923-4B51-A11B-3B835291C89A}" type="slidenum">
              <a:rPr lang="pt-BR" smtClean="0"/>
              <a:t>‹#›</a:t>
            </a:fld>
            <a:endParaRPr lang="pt-BR"/>
          </a:p>
        </p:txBody>
      </p:sp>
    </p:spTree>
    <p:extLst>
      <p:ext uri="{BB962C8B-B14F-4D97-AF65-F5344CB8AC3E}">
        <p14:creationId xmlns:p14="http://schemas.microsoft.com/office/powerpoint/2010/main" val="451453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90ED2-8A0A-6E13-75AF-F337D9B89C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BR"/>
          </a:p>
        </p:txBody>
      </p:sp>
      <p:sp>
        <p:nvSpPr>
          <p:cNvPr id="3" name="Subtitle 2">
            <a:extLst>
              <a:ext uri="{FF2B5EF4-FFF2-40B4-BE49-F238E27FC236}">
                <a16:creationId xmlns:a16="http://schemas.microsoft.com/office/drawing/2014/main" id="{8D2AAD8D-812D-9C0D-9068-3770B74CB0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BR"/>
          </a:p>
        </p:txBody>
      </p:sp>
      <p:sp>
        <p:nvSpPr>
          <p:cNvPr id="4" name="Date Placeholder 3">
            <a:extLst>
              <a:ext uri="{FF2B5EF4-FFF2-40B4-BE49-F238E27FC236}">
                <a16:creationId xmlns:a16="http://schemas.microsoft.com/office/drawing/2014/main" id="{0126C543-0811-8948-3CFF-709C6C18EB9D}"/>
              </a:ext>
            </a:extLst>
          </p:cNvPr>
          <p:cNvSpPr>
            <a:spLocks noGrp="1"/>
          </p:cNvSpPr>
          <p:nvPr>
            <p:ph type="dt" sz="half" idx="10"/>
          </p:nvPr>
        </p:nvSpPr>
        <p:spPr/>
        <p:txBody>
          <a:bodyPr/>
          <a:lstStyle/>
          <a:p>
            <a:fld id="{52048280-DEC5-6740-B170-5C849DC1A91D}" type="datetimeFigureOut">
              <a:rPr lang="en-BR" smtClean="0"/>
              <a:t>01/16/2026</a:t>
            </a:fld>
            <a:endParaRPr lang="en-BR"/>
          </a:p>
        </p:txBody>
      </p:sp>
      <p:sp>
        <p:nvSpPr>
          <p:cNvPr id="5" name="Footer Placeholder 4">
            <a:extLst>
              <a:ext uri="{FF2B5EF4-FFF2-40B4-BE49-F238E27FC236}">
                <a16:creationId xmlns:a16="http://schemas.microsoft.com/office/drawing/2014/main" id="{2DDEF88A-7D44-D892-1C2E-0AB2ECAB7751}"/>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F0F59EAF-8F4A-451C-0F33-804AD4CDC7E8}"/>
              </a:ext>
            </a:extLst>
          </p:cNvPr>
          <p:cNvSpPr>
            <a:spLocks noGrp="1"/>
          </p:cNvSpPr>
          <p:nvPr>
            <p:ph type="sldNum" sz="quarter" idx="12"/>
          </p:nvPr>
        </p:nvSpPr>
        <p:spPr/>
        <p:txBody>
          <a:bodyPr/>
          <a:lstStyle/>
          <a:p>
            <a:fld id="{1355217A-BCB2-1846-9468-83CC719C2930}" type="slidenum">
              <a:rPr lang="en-BR" smtClean="0"/>
              <a:t>‹#›</a:t>
            </a:fld>
            <a:endParaRPr lang="en-BR"/>
          </a:p>
        </p:txBody>
      </p:sp>
      <p:pic>
        <p:nvPicPr>
          <p:cNvPr id="11" name="Imagem 10" descr="Uma imagem contendo Texto&#10;&#10;O conteúdo gerado por IA pode estar incorreto.">
            <a:extLst>
              <a:ext uri="{FF2B5EF4-FFF2-40B4-BE49-F238E27FC236}">
                <a16:creationId xmlns:a16="http://schemas.microsoft.com/office/drawing/2014/main" id="{08228982-976A-E224-AE0E-56DF94D1F90A}"/>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2" name="Imagem 11" descr="Uma imagem contendo Texto&#10;&#10;O conteúdo gerado por IA pode estar incorreto.">
            <a:extLst>
              <a:ext uri="{FF2B5EF4-FFF2-40B4-BE49-F238E27FC236}">
                <a16:creationId xmlns:a16="http://schemas.microsoft.com/office/drawing/2014/main" id="{4B37F5B7-E427-636B-B92D-6FBDBC840CAC}"/>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3" name="Imagem 12" descr="Uma imagem contendo Texto&#10;&#10;O conteúdo gerado por IA pode estar incorreto.">
            <a:extLst>
              <a:ext uri="{FF2B5EF4-FFF2-40B4-BE49-F238E27FC236}">
                <a16:creationId xmlns:a16="http://schemas.microsoft.com/office/drawing/2014/main" id="{498FC5D5-7E7E-232A-56CF-7BF680C919A0}"/>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2999750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477EC-B27C-CC22-F218-62E1F3560E54}"/>
              </a:ext>
            </a:extLst>
          </p:cNvPr>
          <p:cNvSpPr>
            <a:spLocks noGrp="1"/>
          </p:cNvSpPr>
          <p:nvPr>
            <p:ph type="title"/>
          </p:nvPr>
        </p:nvSpPr>
        <p:spPr/>
        <p:txBody>
          <a:bodyPr/>
          <a:lstStyle/>
          <a:p>
            <a:r>
              <a:rPr lang="en-US"/>
              <a:t>Click to edit Master title style</a:t>
            </a:r>
            <a:endParaRPr lang="en-BR"/>
          </a:p>
        </p:txBody>
      </p:sp>
      <p:sp>
        <p:nvSpPr>
          <p:cNvPr id="3" name="Vertical Text Placeholder 2">
            <a:extLst>
              <a:ext uri="{FF2B5EF4-FFF2-40B4-BE49-F238E27FC236}">
                <a16:creationId xmlns:a16="http://schemas.microsoft.com/office/drawing/2014/main" id="{0C3AD246-5BF0-F7AB-2932-194E3C640B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86F80D61-F3E7-81C3-CFB4-CDE8DCB39934}"/>
              </a:ext>
            </a:extLst>
          </p:cNvPr>
          <p:cNvSpPr>
            <a:spLocks noGrp="1"/>
          </p:cNvSpPr>
          <p:nvPr>
            <p:ph type="dt" sz="half" idx="10"/>
          </p:nvPr>
        </p:nvSpPr>
        <p:spPr/>
        <p:txBody>
          <a:bodyPr/>
          <a:lstStyle/>
          <a:p>
            <a:fld id="{52048280-DEC5-6740-B170-5C849DC1A91D}" type="datetimeFigureOut">
              <a:rPr lang="en-BR" smtClean="0"/>
              <a:t>01/16/2026</a:t>
            </a:fld>
            <a:endParaRPr lang="en-BR"/>
          </a:p>
        </p:txBody>
      </p:sp>
      <p:sp>
        <p:nvSpPr>
          <p:cNvPr id="5" name="Footer Placeholder 4">
            <a:extLst>
              <a:ext uri="{FF2B5EF4-FFF2-40B4-BE49-F238E27FC236}">
                <a16:creationId xmlns:a16="http://schemas.microsoft.com/office/drawing/2014/main" id="{A63C317A-96D7-706C-7A80-DB8BA3E54F8F}"/>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36A2A25A-E4A8-C2FB-2DF1-E9A8A8D3BA4F}"/>
              </a:ext>
            </a:extLst>
          </p:cNvPr>
          <p:cNvSpPr>
            <a:spLocks noGrp="1"/>
          </p:cNvSpPr>
          <p:nvPr>
            <p:ph type="sldNum" sz="quarter" idx="12"/>
          </p:nvPr>
        </p:nvSpPr>
        <p:spPr/>
        <p:txBody>
          <a:bodyPr/>
          <a:lstStyle/>
          <a:p>
            <a:fld id="{1355217A-BCB2-1846-9468-83CC719C2930}" type="slidenum">
              <a:rPr lang="en-BR" smtClean="0"/>
              <a:t>‹#›</a:t>
            </a:fld>
            <a:endParaRPr lang="en-BR"/>
          </a:p>
        </p:txBody>
      </p:sp>
      <p:pic>
        <p:nvPicPr>
          <p:cNvPr id="7" name="Picture 6" descr="A logo with green and black text&#10;&#10;Description automatically generated">
            <a:extLst>
              <a:ext uri="{FF2B5EF4-FFF2-40B4-BE49-F238E27FC236}">
                <a16:creationId xmlns:a16="http://schemas.microsoft.com/office/drawing/2014/main" id="{159A19D1-1E2E-3CA1-74E1-9B0E70E1DDB2}"/>
              </a:ext>
            </a:extLst>
          </p:cNvPr>
          <p:cNvPicPr>
            <a:picLocks noChangeAspect="1"/>
          </p:cNvPicPr>
          <p:nvPr userDrawn="1"/>
        </p:nvPicPr>
        <p:blipFill>
          <a:blip r:embed="rId2"/>
          <a:stretch>
            <a:fillRect/>
          </a:stretch>
        </p:blipFill>
        <p:spPr>
          <a:xfrm>
            <a:off x="11182864" y="185352"/>
            <a:ext cx="810265" cy="785526"/>
          </a:xfrm>
          <a:prstGeom prst="rect">
            <a:avLst/>
          </a:prstGeom>
        </p:spPr>
      </p:pic>
      <p:pic>
        <p:nvPicPr>
          <p:cNvPr id="8" name="Picture 4">
            <a:extLst>
              <a:ext uri="{FF2B5EF4-FFF2-40B4-BE49-F238E27FC236}">
                <a16:creationId xmlns:a16="http://schemas.microsoft.com/office/drawing/2014/main" id="{8A636BC5-83EE-6FD9-35E5-43C7D87DC3F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517066" y="6484985"/>
            <a:ext cx="3578610" cy="373015"/>
          </a:xfrm>
          <a:prstGeom prst="rect">
            <a:avLst/>
          </a:prstGeom>
        </p:spPr>
      </p:pic>
      <p:sp>
        <p:nvSpPr>
          <p:cNvPr id="9" name="Fluxograma: Processo Alternativo 13">
            <a:extLst>
              <a:ext uri="{FF2B5EF4-FFF2-40B4-BE49-F238E27FC236}">
                <a16:creationId xmlns:a16="http://schemas.microsoft.com/office/drawing/2014/main" id="{9C5386BC-C7AE-A9D4-2BC6-3B49E55CE3FE}"/>
              </a:ext>
            </a:extLst>
          </p:cNvPr>
          <p:cNvSpPr/>
          <p:nvPr userDrawn="1"/>
        </p:nvSpPr>
        <p:spPr>
          <a:xfrm>
            <a:off x="268109" y="598682"/>
            <a:ext cx="1151828" cy="117311"/>
          </a:xfrm>
          <a:prstGeom prst="flowChartAlternateProcess">
            <a:avLst/>
          </a:prstGeom>
          <a:gradFill>
            <a:gsLst>
              <a:gs pos="0">
                <a:srgbClr val="92D050"/>
              </a:gs>
              <a:gs pos="0">
                <a:srgbClr val="92D050"/>
              </a:gs>
              <a:gs pos="100000">
                <a:srgbClr val="20AC7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 name="Picture 6" descr="A green line art of a robot arm and a virtual reality headset&#10;&#10;Description automatically generated">
            <a:extLst>
              <a:ext uri="{FF2B5EF4-FFF2-40B4-BE49-F238E27FC236}">
                <a16:creationId xmlns:a16="http://schemas.microsoft.com/office/drawing/2014/main" id="{A5FE4CF8-76FA-59A2-5FDB-5B33E140357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666704"/>
            <a:ext cx="4566634" cy="1191296"/>
          </a:xfrm>
          <a:prstGeom prst="rect">
            <a:avLst/>
          </a:prstGeom>
        </p:spPr>
      </p:pic>
    </p:spTree>
    <p:extLst>
      <p:ext uri="{BB962C8B-B14F-4D97-AF65-F5344CB8AC3E}">
        <p14:creationId xmlns:p14="http://schemas.microsoft.com/office/powerpoint/2010/main" val="213602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1DA4F84-A1D4-08BC-BD4F-48EA57404AB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BR"/>
          </a:p>
        </p:txBody>
      </p:sp>
      <p:sp>
        <p:nvSpPr>
          <p:cNvPr id="3" name="Vertical Text Placeholder 2">
            <a:extLst>
              <a:ext uri="{FF2B5EF4-FFF2-40B4-BE49-F238E27FC236}">
                <a16:creationId xmlns:a16="http://schemas.microsoft.com/office/drawing/2014/main" id="{07AFE439-25FD-A81F-1E96-835329B951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B69A1AF7-5362-F783-E053-BA637AE5D966}"/>
              </a:ext>
            </a:extLst>
          </p:cNvPr>
          <p:cNvSpPr>
            <a:spLocks noGrp="1"/>
          </p:cNvSpPr>
          <p:nvPr>
            <p:ph type="dt" sz="half" idx="10"/>
          </p:nvPr>
        </p:nvSpPr>
        <p:spPr/>
        <p:txBody>
          <a:bodyPr/>
          <a:lstStyle/>
          <a:p>
            <a:fld id="{52048280-DEC5-6740-B170-5C849DC1A91D}" type="datetimeFigureOut">
              <a:rPr lang="en-BR" smtClean="0"/>
              <a:t>01/16/2026</a:t>
            </a:fld>
            <a:endParaRPr lang="en-BR"/>
          </a:p>
        </p:txBody>
      </p:sp>
      <p:sp>
        <p:nvSpPr>
          <p:cNvPr id="5" name="Footer Placeholder 4">
            <a:extLst>
              <a:ext uri="{FF2B5EF4-FFF2-40B4-BE49-F238E27FC236}">
                <a16:creationId xmlns:a16="http://schemas.microsoft.com/office/drawing/2014/main" id="{AC81EFDF-BCED-5099-3313-FE4E88E859E0}"/>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A1174B98-72A8-58C3-6C18-A817C04B72DB}"/>
              </a:ext>
            </a:extLst>
          </p:cNvPr>
          <p:cNvSpPr>
            <a:spLocks noGrp="1"/>
          </p:cNvSpPr>
          <p:nvPr>
            <p:ph type="sldNum" sz="quarter" idx="12"/>
          </p:nvPr>
        </p:nvSpPr>
        <p:spPr/>
        <p:txBody>
          <a:bodyPr/>
          <a:lstStyle/>
          <a:p>
            <a:fld id="{1355217A-BCB2-1846-9468-83CC719C2930}" type="slidenum">
              <a:rPr lang="en-BR" smtClean="0"/>
              <a:t>‹#›</a:t>
            </a:fld>
            <a:endParaRPr lang="en-BR"/>
          </a:p>
        </p:txBody>
      </p:sp>
      <p:pic>
        <p:nvPicPr>
          <p:cNvPr id="7" name="Picture 6" descr="A logo with green and black text&#10;&#10;Description automatically generated">
            <a:extLst>
              <a:ext uri="{FF2B5EF4-FFF2-40B4-BE49-F238E27FC236}">
                <a16:creationId xmlns:a16="http://schemas.microsoft.com/office/drawing/2014/main" id="{D438BA00-DF55-2055-767E-A234A2B06E82}"/>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2676801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4CB62-9C11-142A-63BE-748D5B724B4D}"/>
              </a:ext>
            </a:extLst>
          </p:cNvPr>
          <p:cNvSpPr>
            <a:spLocks noGrp="1"/>
          </p:cNvSpPr>
          <p:nvPr>
            <p:ph type="title"/>
          </p:nvPr>
        </p:nvSpPr>
        <p:spPr/>
        <p:txBody>
          <a:bodyPr/>
          <a:lstStyle/>
          <a:p>
            <a:r>
              <a:rPr lang="en-US"/>
              <a:t>Click to edit Master title style</a:t>
            </a:r>
            <a:endParaRPr lang="en-BR"/>
          </a:p>
        </p:txBody>
      </p:sp>
      <p:sp>
        <p:nvSpPr>
          <p:cNvPr id="3" name="Content Placeholder 2">
            <a:extLst>
              <a:ext uri="{FF2B5EF4-FFF2-40B4-BE49-F238E27FC236}">
                <a16:creationId xmlns:a16="http://schemas.microsoft.com/office/drawing/2014/main" id="{E9E0B481-CF05-B5FD-11EA-27CD8A7D3C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CE18F77D-C1B4-23A2-330C-80942872FCCB}"/>
              </a:ext>
            </a:extLst>
          </p:cNvPr>
          <p:cNvSpPr>
            <a:spLocks noGrp="1"/>
          </p:cNvSpPr>
          <p:nvPr>
            <p:ph type="dt" sz="half" idx="10"/>
          </p:nvPr>
        </p:nvSpPr>
        <p:spPr/>
        <p:txBody>
          <a:bodyPr/>
          <a:lstStyle/>
          <a:p>
            <a:fld id="{52048280-DEC5-6740-B170-5C849DC1A91D}" type="datetimeFigureOut">
              <a:rPr lang="en-BR" smtClean="0"/>
              <a:t>01/16/2026</a:t>
            </a:fld>
            <a:endParaRPr lang="en-BR"/>
          </a:p>
        </p:txBody>
      </p:sp>
      <p:sp>
        <p:nvSpPr>
          <p:cNvPr id="5" name="Footer Placeholder 4">
            <a:extLst>
              <a:ext uri="{FF2B5EF4-FFF2-40B4-BE49-F238E27FC236}">
                <a16:creationId xmlns:a16="http://schemas.microsoft.com/office/drawing/2014/main" id="{F33AC103-A133-35A4-B209-8C9634E68023}"/>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98D93AF1-0BEA-199C-69E2-BB191A6A3D49}"/>
              </a:ext>
            </a:extLst>
          </p:cNvPr>
          <p:cNvSpPr>
            <a:spLocks noGrp="1"/>
          </p:cNvSpPr>
          <p:nvPr>
            <p:ph type="sldNum" sz="quarter" idx="12"/>
          </p:nvPr>
        </p:nvSpPr>
        <p:spPr/>
        <p:txBody>
          <a:bodyPr/>
          <a:lstStyle/>
          <a:p>
            <a:fld id="{1355217A-BCB2-1846-9468-83CC719C2930}" type="slidenum">
              <a:rPr lang="en-BR" smtClean="0"/>
              <a:t>‹#›</a:t>
            </a:fld>
            <a:endParaRPr lang="en-BR"/>
          </a:p>
        </p:txBody>
      </p:sp>
      <p:pic>
        <p:nvPicPr>
          <p:cNvPr id="11" name="Imagem 10" descr="Uma imagem contendo Texto&#10;&#10;O conteúdo gerado por IA pode estar incorreto.">
            <a:extLst>
              <a:ext uri="{FF2B5EF4-FFF2-40B4-BE49-F238E27FC236}">
                <a16:creationId xmlns:a16="http://schemas.microsoft.com/office/drawing/2014/main" id="{EE3E31EB-E3B8-A273-0E01-FF4761789AE5}"/>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2" name="Imagem 11" descr="Uma imagem contendo Texto&#10;&#10;O conteúdo gerado por IA pode estar incorreto.">
            <a:extLst>
              <a:ext uri="{FF2B5EF4-FFF2-40B4-BE49-F238E27FC236}">
                <a16:creationId xmlns:a16="http://schemas.microsoft.com/office/drawing/2014/main" id="{88E7F819-6743-16FE-2E49-1BBF259A2998}"/>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3" name="Imagem 12" descr="Uma imagem contendo Texto&#10;&#10;O conteúdo gerado por IA pode estar incorreto.">
            <a:extLst>
              <a:ext uri="{FF2B5EF4-FFF2-40B4-BE49-F238E27FC236}">
                <a16:creationId xmlns:a16="http://schemas.microsoft.com/office/drawing/2014/main" id="{23383125-5D99-792F-2CBD-6B4A020B616F}"/>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26432876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19AF2-EBB4-6F27-33D2-243BE561D1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BR"/>
          </a:p>
        </p:txBody>
      </p:sp>
      <p:sp>
        <p:nvSpPr>
          <p:cNvPr id="3" name="Text Placeholder 2">
            <a:extLst>
              <a:ext uri="{FF2B5EF4-FFF2-40B4-BE49-F238E27FC236}">
                <a16:creationId xmlns:a16="http://schemas.microsoft.com/office/drawing/2014/main" id="{2BB0F59C-852E-FE5F-3E75-628E5C84784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D23CAB-FA27-ED3A-1A63-F1991E9B15CA}"/>
              </a:ext>
            </a:extLst>
          </p:cNvPr>
          <p:cNvSpPr>
            <a:spLocks noGrp="1"/>
          </p:cNvSpPr>
          <p:nvPr>
            <p:ph type="dt" sz="half" idx="10"/>
          </p:nvPr>
        </p:nvSpPr>
        <p:spPr/>
        <p:txBody>
          <a:bodyPr/>
          <a:lstStyle/>
          <a:p>
            <a:fld id="{52048280-DEC5-6740-B170-5C849DC1A91D}" type="datetimeFigureOut">
              <a:rPr lang="en-BR" smtClean="0"/>
              <a:t>01/16/2026</a:t>
            </a:fld>
            <a:endParaRPr lang="en-BR"/>
          </a:p>
        </p:txBody>
      </p:sp>
      <p:sp>
        <p:nvSpPr>
          <p:cNvPr id="5" name="Footer Placeholder 4">
            <a:extLst>
              <a:ext uri="{FF2B5EF4-FFF2-40B4-BE49-F238E27FC236}">
                <a16:creationId xmlns:a16="http://schemas.microsoft.com/office/drawing/2014/main" id="{47898156-6705-2254-BF25-7E235337ECC4}"/>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03D8695E-243E-B974-E831-C68F750B7829}"/>
              </a:ext>
            </a:extLst>
          </p:cNvPr>
          <p:cNvSpPr>
            <a:spLocks noGrp="1"/>
          </p:cNvSpPr>
          <p:nvPr>
            <p:ph type="sldNum" sz="quarter" idx="12"/>
          </p:nvPr>
        </p:nvSpPr>
        <p:spPr/>
        <p:txBody>
          <a:bodyPr/>
          <a:lstStyle/>
          <a:p>
            <a:fld id="{1355217A-BCB2-1846-9468-83CC719C2930}" type="slidenum">
              <a:rPr lang="en-BR" smtClean="0"/>
              <a:t>‹#›</a:t>
            </a:fld>
            <a:endParaRPr lang="en-BR"/>
          </a:p>
        </p:txBody>
      </p:sp>
      <p:sp>
        <p:nvSpPr>
          <p:cNvPr id="7" name="Rectangle 6">
            <a:extLst>
              <a:ext uri="{FF2B5EF4-FFF2-40B4-BE49-F238E27FC236}">
                <a16:creationId xmlns:a16="http://schemas.microsoft.com/office/drawing/2014/main" id="{87DCC5F2-A385-E062-0F98-BB358A4E890D}"/>
              </a:ext>
            </a:extLst>
          </p:cNvPr>
          <p:cNvSpPr/>
          <p:nvPr userDrawn="1"/>
        </p:nvSpPr>
        <p:spPr>
          <a:xfrm>
            <a:off x="0" y="0"/>
            <a:ext cx="12192000" cy="6858000"/>
          </a:xfrm>
          <a:prstGeom prst="rect">
            <a:avLst/>
          </a:prstGeom>
          <a:solidFill>
            <a:srgbClr val="17383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pic>
        <p:nvPicPr>
          <p:cNvPr id="11" name="Picture 10" descr="A green and white logo&#10;&#10;Description automatically generated">
            <a:extLst>
              <a:ext uri="{FF2B5EF4-FFF2-40B4-BE49-F238E27FC236}">
                <a16:creationId xmlns:a16="http://schemas.microsoft.com/office/drawing/2014/main" id="{402A0284-2CD8-F596-1CCD-4B8F2E58EDCA}"/>
              </a:ext>
            </a:extLst>
          </p:cNvPr>
          <p:cNvPicPr>
            <a:picLocks noChangeAspect="1"/>
          </p:cNvPicPr>
          <p:nvPr userDrawn="1"/>
        </p:nvPicPr>
        <p:blipFill>
          <a:blip r:embed="rId2"/>
          <a:stretch>
            <a:fillRect/>
          </a:stretch>
        </p:blipFill>
        <p:spPr>
          <a:xfrm>
            <a:off x="11271250" y="136525"/>
            <a:ext cx="768350" cy="768350"/>
          </a:xfrm>
          <a:prstGeom prst="rect">
            <a:avLst/>
          </a:prstGeom>
        </p:spPr>
      </p:pic>
    </p:spTree>
    <p:extLst>
      <p:ext uri="{BB962C8B-B14F-4D97-AF65-F5344CB8AC3E}">
        <p14:creationId xmlns:p14="http://schemas.microsoft.com/office/powerpoint/2010/main" val="4069396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12AA1-2081-29C2-1EDE-C412FB332ED3}"/>
              </a:ext>
            </a:extLst>
          </p:cNvPr>
          <p:cNvSpPr>
            <a:spLocks noGrp="1"/>
          </p:cNvSpPr>
          <p:nvPr>
            <p:ph type="title"/>
          </p:nvPr>
        </p:nvSpPr>
        <p:spPr/>
        <p:txBody>
          <a:bodyPr/>
          <a:lstStyle/>
          <a:p>
            <a:r>
              <a:rPr lang="en-US"/>
              <a:t>Click to edit Master title style</a:t>
            </a:r>
            <a:endParaRPr lang="en-BR"/>
          </a:p>
        </p:txBody>
      </p:sp>
      <p:sp>
        <p:nvSpPr>
          <p:cNvPr id="3" name="Content Placeholder 2">
            <a:extLst>
              <a:ext uri="{FF2B5EF4-FFF2-40B4-BE49-F238E27FC236}">
                <a16:creationId xmlns:a16="http://schemas.microsoft.com/office/drawing/2014/main" id="{06D9F689-4539-9413-86E9-F31CC889838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Content Placeholder 3">
            <a:extLst>
              <a:ext uri="{FF2B5EF4-FFF2-40B4-BE49-F238E27FC236}">
                <a16:creationId xmlns:a16="http://schemas.microsoft.com/office/drawing/2014/main" id="{EBF8E353-F389-C3D4-6B28-F29F6E7B6E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5" name="Date Placeholder 4">
            <a:extLst>
              <a:ext uri="{FF2B5EF4-FFF2-40B4-BE49-F238E27FC236}">
                <a16:creationId xmlns:a16="http://schemas.microsoft.com/office/drawing/2014/main" id="{BDFD596C-29E6-F9A0-AD79-E0DEFB7EC3A4}"/>
              </a:ext>
            </a:extLst>
          </p:cNvPr>
          <p:cNvSpPr>
            <a:spLocks noGrp="1"/>
          </p:cNvSpPr>
          <p:nvPr>
            <p:ph type="dt" sz="half" idx="10"/>
          </p:nvPr>
        </p:nvSpPr>
        <p:spPr/>
        <p:txBody>
          <a:bodyPr/>
          <a:lstStyle/>
          <a:p>
            <a:fld id="{52048280-DEC5-6740-B170-5C849DC1A91D}" type="datetimeFigureOut">
              <a:rPr lang="en-BR" smtClean="0"/>
              <a:t>01/16/2026</a:t>
            </a:fld>
            <a:endParaRPr lang="en-BR"/>
          </a:p>
        </p:txBody>
      </p:sp>
      <p:sp>
        <p:nvSpPr>
          <p:cNvPr id="6" name="Footer Placeholder 5">
            <a:extLst>
              <a:ext uri="{FF2B5EF4-FFF2-40B4-BE49-F238E27FC236}">
                <a16:creationId xmlns:a16="http://schemas.microsoft.com/office/drawing/2014/main" id="{DD64FACA-9F60-C825-6204-0A54732A7C9C}"/>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0C3500CA-2B67-3A23-A10B-1AEA9DA5F381}"/>
              </a:ext>
            </a:extLst>
          </p:cNvPr>
          <p:cNvSpPr>
            <a:spLocks noGrp="1"/>
          </p:cNvSpPr>
          <p:nvPr>
            <p:ph type="sldNum" sz="quarter" idx="12"/>
          </p:nvPr>
        </p:nvSpPr>
        <p:spPr/>
        <p:txBody>
          <a:bodyPr/>
          <a:lstStyle/>
          <a:p>
            <a:fld id="{1355217A-BCB2-1846-9468-83CC719C2930}" type="slidenum">
              <a:rPr lang="en-BR" smtClean="0"/>
              <a:t>‹#›</a:t>
            </a:fld>
            <a:endParaRPr lang="en-BR"/>
          </a:p>
        </p:txBody>
      </p:sp>
      <p:sp>
        <p:nvSpPr>
          <p:cNvPr id="8" name="Rectangle 7">
            <a:extLst>
              <a:ext uri="{FF2B5EF4-FFF2-40B4-BE49-F238E27FC236}">
                <a16:creationId xmlns:a16="http://schemas.microsoft.com/office/drawing/2014/main" id="{261D3DDB-5F8C-120C-D4D0-1E726178E526}"/>
              </a:ext>
            </a:extLst>
          </p:cNvPr>
          <p:cNvSpPr/>
          <p:nvPr userDrawn="1"/>
        </p:nvSpPr>
        <p:spPr>
          <a:xfrm>
            <a:off x="0" y="0"/>
            <a:ext cx="12192000" cy="6858000"/>
          </a:xfrm>
          <a:prstGeom prst="rect">
            <a:avLst/>
          </a:prstGeom>
          <a:solidFill>
            <a:srgbClr val="74BA4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pic>
        <p:nvPicPr>
          <p:cNvPr id="11" name="Picture 10" descr="A green and white logo&#10;&#10;Description automatically generated">
            <a:extLst>
              <a:ext uri="{FF2B5EF4-FFF2-40B4-BE49-F238E27FC236}">
                <a16:creationId xmlns:a16="http://schemas.microsoft.com/office/drawing/2014/main" id="{E9E5D0C1-CCA5-4EF1-3E2B-1132647AA721}"/>
              </a:ext>
            </a:extLst>
          </p:cNvPr>
          <p:cNvPicPr>
            <a:picLocks noChangeAspect="1"/>
          </p:cNvPicPr>
          <p:nvPr userDrawn="1"/>
        </p:nvPicPr>
        <p:blipFill>
          <a:blip r:embed="rId2">
            <a:biLevel thresh="25000"/>
          </a:blip>
          <a:stretch>
            <a:fillRect/>
          </a:stretch>
        </p:blipFill>
        <p:spPr>
          <a:xfrm>
            <a:off x="11254408" y="185738"/>
            <a:ext cx="824948" cy="824948"/>
          </a:xfrm>
          <a:prstGeom prst="rect">
            <a:avLst/>
          </a:prstGeom>
        </p:spPr>
      </p:pic>
    </p:spTree>
    <p:extLst>
      <p:ext uri="{BB962C8B-B14F-4D97-AF65-F5344CB8AC3E}">
        <p14:creationId xmlns:p14="http://schemas.microsoft.com/office/powerpoint/2010/main" val="451998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725B7-57FB-161B-E823-16E12A754C44}"/>
              </a:ext>
            </a:extLst>
          </p:cNvPr>
          <p:cNvSpPr>
            <a:spLocks noGrp="1"/>
          </p:cNvSpPr>
          <p:nvPr>
            <p:ph type="title"/>
          </p:nvPr>
        </p:nvSpPr>
        <p:spPr>
          <a:xfrm>
            <a:off x="839788" y="365125"/>
            <a:ext cx="10515600" cy="1325563"/>
          </a:xfrm>
        </p:spPr>
        <p:txBody>
          <a:bodyPr/>
          <a:lstStyle/>
          <a:p>
            <a:r>
              <a:rPr lang="en-US"/>
              <a:t>Click to edit Master title style</a:t>
            </a:r>
            <a:endParaRPr lang="en-BR"/>
          </a:p>
        </p:txBody>
      </p:sp>
      <p:sp>
        <p:nvSpPr>
          <p:cNvPr id="3" name="Text Placeholder 2">
            <a:extLst>
              <a:ext uri="{FF2B5EF4-FFF2-40B4-BE49-F238E27FC236}">
                <a16:creationId xmlns:a16="http://schemas.microsoft.com/office/drawing/2014/main" id="{BF17CDF3-CCC0-A3CF-591F-A15E2A118D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7E0CC9-ABEB-8408-D2FF-61192B7FED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5" name="Text Placeholder 4">
            <a:extLst>
              <a:ext uri="{FF2B5EF4-FFF2-40B4-BE49-F238E27FC236}">
                <a16:creationId xmlns:a16="http://schemas.microsoft.com/office/drawing/2014/main" id="{8F431019-14E2-95EE-E97B-D328EE6778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99E1CA-A32F-8146-B1E4-C91D040004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7" name="Date Placeholder 6">
            <a:extLst>
              <a:ext uri="{FF2B5EF4-FFF2-40B4-BE49-F238E27FC236}">
                <a16:creationId xmlns:a16="http://schemas.microsoft.com/office/drawing/2014/main" id="{EB8A7C4B-3569-FBB7-701D-74D934082DB4}"/>
              </a:ext>
            </a:extLst>
          </p:cNvPr>
          <p:cNvSpPr>
            <a:spLocks noGrp="1"/>
          </p:cNvSpPr>
          <p:nvPr>
            <p:ph type="dt" sz="half" idx="10"/>
          </p:nvPr>
        </p:nvSpPr>
        <p:spPr/>
        <p:txBody>
          <a:bodyPr/>
          <a:lstStyle/>
          <a:p>
            <a:fld id="{52048280-DEC5-6740-B170-5C849DC1A91D}" type="datetimeFigureOut">
              <a:rPr lang="en-BR" smtClean="0"/>
              <a:t>01/16/2026</a:t>
            </a:fld>
            <a:endParaRPr lang="en-BR"/>
          </a:p>
        </p:txBody>
      </p:sp>
      <p:sp>
        <p:nvSpPr>
          <p:cNvPr id="8" name="Footer Placeholder 7">
            <a:extLst>
              <a:ext uri="{FF2B5EF4-FFF2-40B4-BE49-F238E27FC236}">
                <a16:creationId xmlns:a16="http://schemas.microsoft.com/office/drawing/2014/main" id="{3D8FFC3F-986C-2D3F-66E5-32F7AD2B7889}"/>
              </a:ext>
            </a:extLst>
          </p:cNvPr>
          <p:cNvSpPr>
            <a:spLocks noGrp="1"/>
          </p:cNvSpPr>
          <p:nvPr>
            <p:ph type="ftr" sz="quarter" idx="11"/>
          </p:nvPr>
        </p:nvSpPr>
        <p:spPr/>
        <p:txBody>
          <a:bodyPr/>
          <a:lstStyle/>
          <a:p>
            <a:endParaRPr lang="en-BR"/>
          </a:p>
        </p:txBody>
      </p:sp>
      <p:sp>
        <p:nvSpPr>
          <p:cNvPr id="9" name="Slide Number Placeholder 8">
            <a:extLst>
              <a:ext uri="{FF2B5EF4-FFF2-40B4-BE49-F238E27FC236}">
                <a16:creationId xmlns:a16="http://schemas.microsoft.com/office/drawing/2014/main" id="{930B6E73-B223-B8A2-632A-2C961D8671E4}"/>
              </a:ext>
            </a:extLst>
          </p:cNvPr>
          <p:cNvSpPr>
            <a:spLocks noGrp="1"/>
          </p:cNvSpPr>
          <p:nvPr>
            <p:ph type="sldNum" sz="quarter" idx="12"/>
          </p:nvPr>
        </p:nvSpPr>
        <p:spPr/>
        <p:txBody>
          <a:bodyPr/>
          <a:lstStyle/>
          <a:p>
            <a:fld id="{1355217A-BCB2-1846-9468-83CC719C2930}" type="slidenum">
              <a:rPr lang="en-BR" smtClean="0"/>
              <a:t>‹#›</a:t>
            </a:fld>
            <a:endParaRPr lang="en-BR"/>
          </a:p>
        </p:txBody>
      </p:sp>
      <p:pic>
        <p:nvPicPr>
          <p:cNvPr id="10" name="Picture 9" descr="A logo with green and black text&#10;&#10;Description automatically generated">
            <a:extLst>
              <a:ext uri="{FF2B5EF4-FFF2-40B4-BE49-F238E27FC236}">
                <a16:creationId xmlns:a16="http://schemas.microsoft.com/office/drawing/2014/main" id="{C5EB5D3D-BE85-36B7-70E6-DF9481D03145}"/>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1406600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50468-FEA9-9FFD-CE5F-6F4B9D9F3EE0}"/>
              </a:ext>
            </a:extLst>
          </p:cNvPr>
          <p:cNvSpPr>
            <a:spLocks noGrp="1"/>
          </p:cNvSpPr>
          <p:nvPr>
            <p:ph type="title"/>
          </p:nvPr>
        </p:nvSpPr>
        <p:spPr/>
        <p:txBody>
          <a:bodyPr/>
          <a:lstStyle/>
          <a:p>
            <a:r>
              <a:rPr lang="en-US"/>
              <a:t>Click to edit Master title style</a:t>
            </a:r>
            <a:endParaRPr lang="en-BR"/>
          </a:p>
        </p:txBody>
      </p:sp>
      <p:sp>
        <p:nvSpPr>
          <p:cNvPr id="3" name="Date Placeholder 2">
            <a:extLst>
              <a:ext uri="{FF2B5EF4-FFF2-40B4-BE49-F238E27FC236}">
                <a16:creationId xmlns:a16="http://schemas.microsoft.com/office/drawing/2014/main" id="{DFA8E351-C595-E464-9F3B-6084A28DC557}"/>
              </a:ext>
            </a:extLst>
          </p:cNvPr>
          <p:cNvSpPr>
            <a:spLocks noGrp="1"/>
          </p:cNvSpPr>
          <p:nvPr>
            <p:ph type="dt" sz="half" idx="10"/>
          </p:nvPr>
        </p:nvSpPr>
        <p:spPr/>
        <p:txBody>
          <a:bodyPr/>
          <a:lstStyle/>
          <a:p>
            <a:fld id="{52048280-DEC5-6740-B170-5C849DC1A91D}" type="datetimeFigureOut">
              <a:rPr lang="en-BR" smtClean="0"/>
              <a:t>01/16/2026</a:t>
            </a:fld>
            <a:endParaRPr lang="en-BR"/>
          </a:p>
        </p:txBody>
      </p:sp>
      <p:sp>
        <p:nvSpPr>
          <p:cNvPr id="4" name="Footer Placeholder 3">
            <a:extLst>
              <a:ext uri="{FF2B5EF4-FFF2-40B4-BE49-F238E27FC236}">
                <a16:creationId xmlns:a16="http://schemas.microsoft.com/office/drawing/2014/main" id="{9D4A673E-2F99-CEE3-2442-99389EBA524F}"/>
              </a:ext>
            </a:extLst>
          </p:cNvPr>
          <p:cNvSpPr>
            <a:spLocks noGrp="1"/>
          </p:cNvSpPr>
          <p:nvPr>
            <p:ph type="ftr" sz="quarter" idx="11"/>
          </p:nvPr>
        </p:nvSpPr>
        <p:spPr/>
        <p:txBody>
          <a:bodyPr/>
          <a:lstStyle/>
          <a:p>
            <a:endParaRPr lang="en-BR"/>
          </a:p>
        </p:txBody>
      </p:sp>
      <p:sp>
        <p:nvSpPr>
          <p:cNvPr id="5" name="Slide Number Placeholder 4">
            <a:extLst>
              <a:ext uri="{FF2B5EF4-FFF2-40B4-BE49-F238E27FC236}">
                <a16:creationId xmlns:a16="http://schemas.microsoft.com/office/drawing/2014/main" id="{CD9F2469-0422-BB32-85DE-8228DB641949}"/>
              </a:ext>
            </a:extLst>
          </p:cNvPr>
          <p:cNvSpPr>
            <a:spLocks noGrp="1"/>
          </p:cNvSpPr>
          <p:nvPr>
            <p:ph type="sldNum" sz="quarter" idx="12"/>
          </p:nvPr>
        </p:nvSpPr>
        <p:spPr/>
        <p:txBody>
          <a:bodyPr/>
          <a:lstStyle/>
          <a:p>
            <a:fld id="{1355217A-BCB2-1846-9468-83CC719C2930}" type="slidenum">
              <a:rPr lang="en-BR" smtClean="0"/>
              <a:t>‹#›</a:t>
            </a:fld>
            <a:endParaRPr lang="en-BR"/>
          </a:p>
        </p:txBody>
      </p:sp>
      <p:pic>
        <p:nvPicPr>
          <p:cNvPr id="6" name="Picture 5" descr="A logo with green and black text&#10;&#10;Description automatically generated">
            <a:extLst>
              <a:ext uri="{FF2B5EF4-FFF2-40B4-BE49-F238E27FC236}">
                <a16:creationId xmlns:a16="http://schemas.microsoft.com/office/drawing/2014/main" id="{C5150B15-5577-5E81-F088-230A91EC1ED5}"/>
              </a:ext>
            </a:extLst>
          </p:cNvPr>
          <p:cNvPicPr>
            <a:picLocks noChangeAspect="1"/>
          </p:cNvPicPr>
          <p:nvPr userDrawn="1"/>
        </p:nvPicPr>
        <p:blipFill>
          <a:blip r:embed="rId2"/>
          <a:stretch>
            <a:fillRect/>
          </a:stretch>
        </p:blipFill>
        <p:spPr>
          <a:xfrm>
            <a:off x="11182864" y="185352"/>
            <a:ext cx="810265" cy="785526"/>
          </a:xfrm>
          <a:prstGeom prst="rect">
            <a:avLst/>
          </a:prstGeom>
        </p:spPr>
      </p:pic>
      <p:pic>
        <p:nvPicPr>
          <p:cNvPr id="7" name="Picture 4">
            <a:extLst>
              <a:ext uri="{FF2B5EF4-FFF2-40B4-BE49-F238E27FC236}">
                <a16:creationId xmlns:a16="http://schemas.microsoft.com/office/drawing/2014/main" id="{389EA8A4-08B5-5BAA-9AC5-6127B958D40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517066" y="6484985"/>
            <a:ext cx="3578610" cy="373015"/>
          </a:xfrm>
          <a:prstGeom prst="rect">
            <a:avLst/>
          </a:prstGeom>
        </p:spPr>
      </p:pic>
      <p:sp>
        <p:nvSpPr>
          <p:cNvPr id="8" name="Fluxograma: Processo Alternativo 13">
            <a:extLst>
              <a:ext uri="{FF2B5EF4-FFF2-40B4-BE49-F238E27FC236}">
                <a16:creationId xmlns:a16="http://schemas.microsoft.com/office/drawing/2014/main" id="{B378BB90-2A3E-E781-2353-A14263E84977}"/>
              </a:ext>
            </a:extLst>
          </p:cNvPr>
          <p:cNvSpPr/>
          <p:nvPr userDrawn="1"/>
        </p:nvSpPr>
        <p:spPr>
          <a:xfrm>
            <a:off x="268109" y="598682"/>
            <a:ext cx="1151828" cy="117311"/>
          </a:xfrm>
          <a:prstGeom prst="flowChartAlternateProcess">
            <a:avLst/>
          </a:prstGeom>
          <a:gradFill>
            <a:gsLst>
              <a:gs pos="0">
                <a:srgbClr val="92D050"/>
              </a:gs>
              <a:gs pos="0">
                <a:srgbClr val="92D050"/>
              </a:gs>
              <a:gs pos="100000">
                <a:srgbClr val="20AC7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9" name="Picture 6" descr="A green line art of a robot arm and a virtual reality headset&#10;&#10;Description automatically generated">
            <a:extLst>
              <a:ext uri="{FF2B5EF4-FFF2-40B4-BE49-F238E27FC236}">
                <a16:creationId xmlns:a16="http://schemas.microsoft.com/office/drawing/2014/main" id="{0FB5A492-07D6-4A1E-78C8-D67ABCB3D71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666704"/>
            <a:ext cx="4566634" cy="1191296"/>
          </a:xfrm>
          <a:prstGeom prst="rect">
            <a:avLst/>
          </a:prstGeom>
        </p:spPr>
      </p:pic>
    </p:spTree>
    <p:extLst>
      <p:ext uri="{BB962C8B-B14F-4D97-AF65-F5344CB8AC3E}">
        <p14:creationId xmlns:p14="http://schemas.microsoft.com/office/powerpoint/2010/main" val="3319230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5DFE0C-C119-20E5-4358-ADE7ED87FFBD}"/>
              </a:ext>
            </a:extLst>
          </p:cNvPr>
          <p:cNvSpPr>
            <a:spLocks noGrp="1"/>
          </p:cNvSpPr>
          <p:nvPr>
            <p:ph type="dt" sz="half" idx="10"/>
          </p:nvPr>
        </p:nvSpPr>
        <p:spPr/>
        <p:txBody>
          <a:bodyPr/>
          <a:lstStyle/>
          <a:p>
            <a:fld id="{52048280-DEC5-6740-B170-5C849DC1A91D}" type="datetimeFigureOut">
              <a:rPr lang="en-BR" smtClean="0"/>
              <a:t>01/16/2026</a:t>
            </a:fld>
            <a:endParaRPr lang="en-BR"/>
          </a:p>
        </p:txBody>
      </p:sp>
      <p:sp>
        <p:nvSpPr>
          <p:cNvPr id="3" name="Footer Placeholder 2">
            <a:extLst>
              <a:ext uri="{FF2B5EF4-FFF2-40B4-BE49-F238E27FC236}">
                <a16:creationId xmlns:a16="http://schemas.microsoft.com/office/drawing/2014/main" id="{35A2E6BD-D841-2B9F-4A5D-52EC43A1BB58}"/>
              </a:ext>
            </a:extLst>
          </p:cNvPr>
          <p:cNvSpPr>
            <a:spLocks noGrp="1"/>
          </p:cNvSpPr>
          <p:nvPr>
            <p:ph type="ftr" sz="quarter" idx="11"/>
          </p:nvPr>
        </p:nvSpPr>
        <p:spPr/>
        <p:txBody>
          <a:bodyPr/>
          <a:lstStyle/>
          <a:p>
            <a:endParaRPr lang="en-BR"/>
          </a:p>
        </p:txBody>
      </p:sp>
      <p:sp>
        <p:nvSpPr>
          <p:cNvPr id="4" name="Slide Number Placeholder 3">
            <a:extLst>
              <a:ext uri="{FF2B5EF4-FFF2-40B4-BE49-F238E27FC236}">
                <a16:creationId xmlns:a16="http://schemas.microsoft.com/office/drawing/2014/main" id="{D52820BB-0C86-0875-75BE-249EA44341D3}"/>
              </a:ext>
            </a:extLst>
          </p:cNvPr>
          <p:cNvSpPr>
            <a:spLocks noGrp="1"/>
          </p:cNvSpPr>
          <p:nvPr>
            <p:ph type="sldNum" sz="quarter" idx="12"/>
          </p:nvPr>
        </p:nvSpPr>
        <p:spPr/>
        <p:txBody>
          <a:bodyPr/>
          <a:lstStyle/>
          <a:p>
            <a:fld id="{1355217A-BCB2-1846-9468-83CC719C2930}" type="slidenum">
              <a:rPr lang="en-BR" smtClean="0"/>
              <a:t>‹#›</a:t>
            </a:fld>
            <a:endParaRPr lang="en-BR"/>
          </a:p>
        </p:txBody>
      </p:sp>
      <p:pic>
        <p:nvPicPr>
          <p:cNvPr id="9" name="Imagem 8" descr="Uma imagem contendo Texto&#10;&#10;O conteúdo gerado por IA pode estar incorreto.">
            <a:extLst>
              <a:ext uri="{FF2B5EF4-FFF2-40B4-BE49-F238E27FC236}">
                <a16:creationId xmlns:a16="http://schemas.microsoft.com/office/drawing/2014/main" id="{813C5FA5-2B8E-B3BD-5CDC-0BE18A207900}"/>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0" name="Imagem 9" descr="Uma imagem contendo Texto&#10;&#10;O conteúdo gerado por IA pode estar incorreto.">
            <a:extLst>
              <a:ext uri="{FF2B5EF4-FFF2-40B4-BE49-F238E27FC236}">
                <a16:creationId xmlns:a16="http://schemas.microsoft.com/office/drawing/2014/main" id="{5EFF583B-5F3A-8FBD-D103-73BF5C5FBFC5}"/>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1" name="Imagem 10" descr="Uma imagem contendo Texto&#10;&#10;O conteúdo gerado por IA pode estar incorreto.">
            <a:extLst>
              <a:ext uri="{FF2B5EF4-FFF2-40B4-BE49-F238E27FC236}">
                <a16:creationId xmlns:a16="http://schemas.microsoft.com/office/drawing/2014/main" id="{F68BFEBD-0BB9-1EA5-44A5-32320AC4CB9F}"/>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834386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E1936-C7D1-934C-D129-D13688492E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R"/>
          </a:p>
        </p:txBody>
      </p:sp>
      <p:sp>
        <p:nvSpPr>
          <p:cNvPr id="3" name="Content Placeholder 2">
            <a:extLst>
              <a:ext uri="{FF2B5EF4-FFF2-40B4-BE49-F238E27FC236}">
                <a16:creationId xmlns:a16="http://schemas.microsoft.com/office/drawing/2014/main" id="{D2D80970-75B6-8963-8E48-ED0DA1C087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Text Placeholder 3">
            <a:extLst>
              <a:ext uri="{FF2B5EF4-FFF2-40B4-BE49-F238E27FC236}">
                <a16:creationId xmlns:a16="http://schemas.microsoft.com/office/drawing/2014/main" id="{400B3292-9AF8-DA58-5042-DEE64C866E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56A4D6-1029-829B-1A5F-069DF14AFE8A}"/>
              </a:ext>
            </a:extLst>
          </p:cNvPr>
          <p:cNvSpPr>
            <a:spLocks noGrp="1"/>
          </p:cNvSpPr>
          <p:nvPr>
            <p:ph type="dt" sz="half" idx="10"/>
          </p:nvPr>
        </p:nvSpPr>
        <p:spPr/>
        <p:txBody>
          <a:bodyPr/>
          <a:lstStyle/>
          <a:p>
            <a:fld id="{52048280-DEC5-6740-B170-5C849DC1A91D}" type="datetimeFigureOut">
              <a:rPr lang="en-BR" smtClean="0"/>
              <a:t>01/16/2026</a:t>
            </a:fld>
            <a:endParaRPr lang="en-BR"/>
          </a:p>
        </p:txBody>
      </p:sp>
      <p:sp>
        <p:nvSpPr>
          <p:cNvPr id="6" name="Footer Placeholder 5">
            <a:extLst>
              <a:ext uri="{FF2B5EF4-FFF2-40B4-BE49-F238E27FC236}">
                <a16:creationId xmlns:a16="http://schemas.microsoft.com/office/drawing/2014/main" id="{2E0D1A05-E96B-38B5-FCF6-FFE0DA7B2368}"/>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EDFF15B4-7E2A-C01B-D4E1-75F0B7DA0ED2}"/>
              </a:ext>
            </a:extLst>
          </p:cNvPr>
          <p:cNvSpPr>
            <a:spLocks noGrp="1"/>
          </p:cNvSpPr>
          <p:nvPr>
            <p:ph type="sldNum" sz="quarter" idx="12"/>
          </p:nvPr>
        </p:nvSpPr>
        <p:spPr/>
        <p:txBody>
          <a:bodyPr/>
          <a:lstStyle/>
          <a:p>
            <a:fld id="{1355217A-BCB2-1846-9468-83CC719C2930}" type="slidenum">
              <a:rPr lang="en-BR" smtClean="0"/>
              <a:t>‹#›</a:t>
            </a:fld>
            <a:endParaRPr lang="en-BR"/>
          </a:p>
        </p:txBody>
      </p:sp>
      <p:pic>
        <p:nvPicPr>
          <p:cNvPr id="8" name="Picture 7" descr="A logo with green and black text&#10;&#10;Description automatically generated">
            <a:extLst>
              <a:ext uri="{FF2B5EF4-FFF2-40B4-BE49-F238E27FC236}">
                <a16:creationId xmlns:a16="http://schemas.microsoft.com/office/drawing/2014/main" id="{8AE5502E-6CB4-9853-A6A5-42E9DC8EEF98}"/>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3818202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7B52E-CB1D-4367-7FC1-D639A39E5B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R"/>
          </a:p>
        </p:txBody>
      </p:sp>
      <p:sp>
        <p:nvSpPr>
          <p:cNvPr id="3" name="Picture Placeholder 2">
            <a:extLst>
              <a:ext uri="{FF2B5EF4-FFF2-40B4-BE49-F238E27FC236}">
                <a16:creationId xmlns:a16="http://schemas.microsoft.com/office/drawing/2014/main" id="{BAB9AD3F-F6C7-5A2D-590A-9FD5487B02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BR"/>
          </a:p>
        </p:txBody>
      </p:sp>
      <p:sp>
        <p:nvSpPr>
          <p:cNvPr id="4" name="Text Placeholder 3">
            <a:extLst>
              <a:ext uri="{FF2B5EF4-FFF2-40B4-BE49-F238E27FC236}">
                <a16:creationId xmlns:a16="http://schemas.microsoft.com/office/drawing/2014/main" id="{9303788A-D600-B722-9702-F712D9F67B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F062EE-0D95-3118-B84D-D41FCB5361BF}"/>
              </a:ext>
            </a:extLst>
          </p:cNvPr>
          <p:cNvSpPr>
            <a:spLocks noGrp="1"/>
          </p:cNvSpPr>
          <p:nvPr>
            <p:ph type="dt" sz="half" idx="10"/>
          </p:nvPr>
        </p:nvSpPr>
        <p:spPr/>
        <p:txBody>
          <a:bodyPr/>
          <a:lstStyle/>
          <a:p>
            <a:fld id="{52048280-DEC5-6740-B170-5C849DC1A91D}" type="datetimeFigureOut">
              <a:rPr lang="en-BR" smtClean="0"/>
              <a:t>01/16/2026</a:t>
            </a:fld>
            <a:endParaRPr lang="en-BR"/>
          </a:p>
        </p:txBody>
      </p:sp>
      <p:sp>
        <p:nvSpPr>
          <p:cNvPr id="6" name="Footer Placeholder 5">
            <a:extLst>
              <a:ext uri="{FF2B5EF4-FFF2-40B4-BE49-F238E27FC236}">
                <a16:creationId xmlns:a16="http://schemas.microsoft.com/office/drawing/2014/main" id="{368CE30F-0EF9-1869-15F1-FE336404F476}"/>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48E69F7E-ECBF-11A1-9138-A4E313E78A46}"/>
              </a:ext>
            </a:extLst>
          </p:cNvPr>
          <p:cNvSpPr>
            <a:spLocks noGrp="1"/>
          </p:cNvSpPr>
          <p:nvPr>
            <p:ph type="sldNum" sz="quarter" idx="12"/>
          </p:nvPr>
        </p:nvSpPr>
        <p:spPr/>
        <p:txBody>
          <a:bodyPr/>
          <a:lstStyle/>
          <a:p>
            <a:fld id="{1355217A-BCB2-1846-9468-83CC719C2930}" type="slidenum">
              <a:rPr lang="en-BR" smtClean="0"/>
              <a:t>‹#›</a:t>
            </a:fld>
            <a:endParaRPr lang="en-BR"/>
          </a:p>
        </p:txBody>
      </p:sp>
      <p:pic>
        <p:nvPicPr>
          <p:cNvPr id="8" name="Picture 7" descr="A logo with green and black text&#10;&#10;Description automatically generated">
            <a:extLst>
              <a:ext uri="{FF2B5EF4-FFF2-40B4-BE49-F238E27FC236}">
                <a16:creationId xmlns:a16="http://schemas.microsoft.com/office/drawing/2014/main" id="{3B3522D6-C677-71CE-3A23-99A4E5020782}"/>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4090976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1D26A3-5249-A393-B66B-1483E7BD29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BR"/>
          </a:p>
        </p:txBody>
      </p:sp>
      <p:sp>
        <p:nvSpPr>
          <p:cNvPr id="3" name="Text Placeholder 2">
            <a:extLst>
              <a:ext uri="{FF2B5EF4-FFF2-40B4-BE49-F238E27FC236}">
                <a16:creationId xmlns:a16="http://schemas.microsoft.com/office/drawing/2014/main" id="{8F0E0777-DBBE-87EB-D22F-35C67708CE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B73D94A7-CBA6-D18E-4E13-1B7EEC589D2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2048280-DEC5-6740-B170-5C849DC1A91D}" type="datetimeFigureOut">
              <a:rPr lang="en-BR" smtClean="0"/>
              <a:t>01/16/2026</a:t>
            </a:fld>
            <a:endParaRPr lang="en-BR"/>
          </a:p>
        </p:txBody>
      </p:sp>
      <p:sp>
        <p:nvSpPr>
          <p:cNvPr id="5" name="Footer Placeholder 4">
            <a:extLst>
              <a:ext uri="{FF2B5EF4-FFF2-40B4-BE49-F238E27FC236}">
                <a16:creationId xmlns:a16="http://schemas.microsoft.com/office/drawing/2014/main" id="{DD7D0B53-06EA-CF6C-5DDF-61F6BCEE42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BR"/>
          </a:p>
        </p:txBody>
      </p:sp>
      <p:sp>
        <p:nvSpPr>
          <p:cNvPr id="6" name="Slide Number Placeholder 5">
            <a:extLst>
              <a:ext uri="{FF2B5EF4-FFF2-40B4-BE49-F238E27FC236}">
                <a16:creationId xmlns:a16="http://schemas.microsoft.com/office/drawing/2014/main" id="{251E7156-46A8-D766-B88F-B968ECF8AC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355217A-BCB2-1846-9468-83CC719C2930}" type="slidenum">
              <a:rPr lang="en-BR" smtClean="0"/>
              <a:t>‹#›</a:t>
            </a:fld>
            <a:endParaRPr lang="en-BR"/>
          </a:p>
        </p:txBody>
      </p:sp>
    </p:spTree>
    <p:extLst>
      <p:ext uri="{BB962C8B-B14F-4D97-AF65-F5344CB8AC3E}">
        <p14:creationId xmlns:p14="http://schemas.microsoft.com/office/powerpoint/2010/main" val="4200701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C2FF3-619E-E98C-6406-BBAAD70FE665}"/>
            </a:ext>
          </a:extLst>
        </p:cNvPr>
        <p:cNvGrpSpPr/>
        <p:nvPr/>
      </p:nvGrpSpPr>
      <p:grpSpPr>
        <a:xfrm>
          <a:off x="0" y="0"/>
          <a:ext cx="0" cy="0"/>
          <a:chOff x="0" y="0"/>
          <a:chExt cx="0" cy="0"/>
        </a:xfrm>
      </p:grpSpPr>
      <p:pic>
        <p:nvPicPr>
          <p:cNvPr id="9" name="Imagem 8" descr="Imagem de vídeo game&#10;&#10;O conteúdo gerado por IA pode estar incorreto.">
            <a:extLst>
              <a:ext uri="{FF2B5EF4-FFF2-40B4-BE49-F238E27FC236}">
                <a16:creationId xmlns:a16="http://schemas.microsoft.com/office/drawing/2014/main" id="{A991D971-8A66-8F20-A41B-C35CCCC11DA8}"/>
              </a:ext>
            </a:extLst>
          </p:cNvPr>
          <p:cNvPicPr>
            <a:picLocks noChangeAspect="1"/>
          </p:cNvPicPr>
          <p:nvPr/>
        </p:nvPicPr>
        <p:blipFill>
          <a:blip r:embed="rId2"/>
          <a:stretch>
            <a:fillRect/>
          </a:stretch>
        </p:blipFill>
        <p:spPr>
          <a:xfrm>
            <a:off x="0" y="0"/>
            <a:ext cx="12192000" cy="6858000"/>
          </a:xfrm>
          <a:prstGeom prst="rect">
            <a:avLst/>
          </a:prstGeom>
        </p:spPr>
      </p:pic>
      <p:sp>
        <p:nvSpPr>
          <p:cNvPr id="7" name="CaixaDeTexto 6">
            <a:extLst>
              <a:ext uri="{FF2B5EF4-FFF2-40B4-BE49-F238E27FC236}">
                <a16:creationId xmlns:a16="http://schemas.microsoft.com/office/drawing/2014/main" id="{A442A754-CF69-A3AC-5B86-E4CBDFF74169}"/>
              </a:ext>
            </a:extLst>
          </p:cNvPr>
          <p:cNvSpPr txBox="1"/>
          <p:nvPr/>
        </p:nvSpPr>
        <p:spPr>
          <a:xfrm>
            <a:off x="695369" y="3802118"/>
            <a:ext cx="5727850" cy="369332"/>
          </a:xfrm>
          <a:prstGeom prst="rect">
            <a:avLst/>
          </a:prstGeom>
          <a:noFill/>
        </p:spPr>
        <p:txBody>
          <a:bodyPr wrap="none" rtlCol="0">
            <a:spAutoFit/>
          </a:bodyPr>
          <a:lstStyle/>
          <a:p>
            <a:r>
              <a:rPr lang="pt-BR">
                <a:latin typeface="Montserrat" pitchFamily="2" charset="77"/>
              </a:rPr>
              <a:t>Núcleo de Capacitação em Inteligência Artificial</a:t>
            </a:r>
          </a:p>
        </p:txBody>
      </p:sp>
      <p:pic>
        <p:nvPicPr>
          <p:cNvPr id="2" name="Imagem 1" descr="Uma imagem contendo Texto&#10;&#10;O conteúdo gerado por IA pode estar incorreto.">
            <a:extLst>
              <a:ext uri="{FF2B5EF4-FFF2-40B4-BE49-F238E27FC236}">
                <a16:creationId xmlns:a16="http://schemas.microsoft.com/office/drawing/2014/main" id="{D9CE3225-DDE6-B600-9BE3-0A441CFFAD01}"/>
              </a:ext>
            </a:extLst>
          </p:cNvPr>
          <p:cNvPicPr>
            <a:picLocks noChangeAspect="1"/>
          </p:cNvPicPr>
          <p:nvPr/>
        </p:nvPicPr>
        <p:blipFill>
          <a:blip r:embed="rId3"/>
          <a:srcRect r="87525" b="78164"/>
          <a:stretch>
            <a:fillRect/>
          </a:stretch>
        </p:blipFill>
        <p:spPr>
          <a:xfrm>
            <a:off x="-2346" y="0"/>
            <a:ext cx="1520952" cy="1497498"/>
          </a:xfrm>
          <a:prstGeom prst="rect">
            <a:avLst/>
          </a:prstGeom>
        </p:spPr>
      </p:pic>
      <p:pic>
        <p:nvPicPr>
          <p:cNvPr id="3" name="Imagem 2" descr="Uma imagem contendo Texto&#10;&#10;O conteúdo gerado por IA pode estar incorreto.">
            <a:extLst>
              <a:ext uri="{FF2B5EF4-FFF2-40B4-BE49-F238E27FC236}">
                <a16:creationId xmlns:a16="http://schemas.microsoft.com/office/drawing/2014/main" id="{81ECF388-9A2D-534E-04C3-9C02E857937B}"/>
              </a:ext>
            </a:extLst>
          </p:cNvPr>
          <p:cNvPicPr>
            <a:picLocks noChangeAspect="1"/>
          </p:cNvPicPr>
          <p:nvPr/>
        </p:nvPicPr>
        <p:blipFill>
          <a:blip r:embed="rId3"/>
          <a:srcRect l="29650" t="81044" r="52377"/>
          <a:stretch>
            <a:fillRect/>
          </a:stretch>
        </p:blipFill>
        <p:spPr>
          <a:xfrm>
            <a:off x="3611880" y="5558015"/>
            <a:ext cx="2191255" cy="1299985"/>
          </a:xfrm>
          <a:prstGeom prst="rect">
            <a:avLst/>
          </a:prstGeom>
        </p:spPr>
      </p:pic>
      <p:pic>
        <p:nvPicPr>
          <p:cNvPr id="6" name="Imagem 5" descr="Ícone&#10;&#10;O conteúdo gerado por IA pode estar incorreto.">
            <a:extLst>
              <a:ext uri="{FF2B5EF4-FFF2-40B4-BE49-F238E27FC236}">
                <a16:creationId xmlns:a16="http://schemas.microsoft.com/office/drawing/2014/main" id="{6A2960D7-44A7-4148-479A-87822C97D23C}"/>
              </a:ext>
            </a:extLst>
          </p:cNvPr>
          <p:cNvPicPr>
            <a:picLocks noChangeAspect="1"/>
          </p:cNvPicPr>
          <p:nvPr/>
        </p:nvPicPr>
        <p:blipFill>
          <a:blip r:embed="rId4"/>
          <a:stretch>
            <a:fillRect/>
          </a:stretch>
        </p:blipFill>
        <p:spPr>
          <a:xfrm>
            <a:off x="806599" y="3191201"/>
            <a:ext cx="1854305" cy="638349"/>
          </a:xfrm>
          <a:prstGeom prst="rect">
            <a:avLst/>
          </a:prstGeom>
        </p:spPr>
      </p:pic>
    </p:spTree>
    <p:extLst>
      <p:ext uri="{BB962C8B-B14F-4D97-AF65-F5344CB8AC3E}">
        <p14:creationId xmlns:p14="http://schemas.microsoft.com/office/powerpoint/2010/main" val="4170425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F2EDDA-CD83-24A2-84BE-6B872634BD55}"/>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C5BEB032-645D-9BD8-FCC2-14DA74BD78B6}"/>
              </a:ext>
            </a:extLst>
          </p:cNvPr>
          <p:cNvSpPr txBox="1"/>
          <p:nvPr/>
        </p:nvSpPr>
        <p:spPr>
          <a:xfrm>
            <a:off x="1307129" y="747042"/>
            <a:ext cx="6400800"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Do passado ao estado da arte</a:t>
            </a:r>
          </a:p>
        </p:txBody>
      </p:sp>
      <p:sp>
        <p:nvSpPr>
          <p:cNvPr id="4" name="CaixaDeTexto 3">
            <a:extLst>
              <a:ext uri="{FF2B5EF4-FFF2-40B4-BE49-F238E27FC236}">
                <a16:creationId xmlns:a16="http://schemas.microsoft.com/office/drawing/2014/main" id="{01A5C493-A5B6-BB70-CEED-53F9D450250E}"/>
              </a:ext>
            </a:extLst>
          </p:cNvPr>
          <p:cNvSpPr txBox="1"/>
          <p:nvPr/>
        </p:nvSpPr>
        <p:spPr>
          <a:xfrm>
            <a:off x="575321" y="2119351"/>
            <a:ext cx="10540181" cy="3139321"/>
          </a:xfrm>
          <a:prstGeom prst="rect">
            <a:avLst/>
          </a:prstGeom>
          <a:noFill/>
        </p:spPr>
        <p:txBody>
          <a:bodyPr wrap="square">
            <a:spAutoFit/>
          </a:bodyPr>
          <a:lstStyle/>
          <a:p>
            <a:r>
              <a:rPr lang="pt-BR">
                <a:latin typeface="Montserrat" panose="00000500000000000000" pitchFamily="2" charset="0"/>
              </a:rPr>
              <a:t>Por fim, esta aula prepara o terreno para </a:t>
            </a:r>
            <a:r>
              <a:rPr lang="pt-BR" b="1">
                <a:latin typeface="Montserrat" panose="00000500000000000000" pitchFamily="2" charset="0"/>
              </a:rPr>
              <a:t>aplicações mais avançadas</a:t>
            </a:r>
            <a:r>
              <a:rPr lang="pt-BR">
                <a:latin typeface="Montserrat" panose="00000500000000000000" pitchFamily="2" charset="0"/>
              </a:rPr>
              <a:t>.</a:t>
            </a:r>
          </a:p>
          <a:p>
            <a:r>
              <a:rPr lang="pt-BR">
                <a:latin typeface="Montserrat" panose="00000500000000000000" pitchFamily="2" charset="0"/>
              </a:rPr>
              <a:t>Nas aulas seguintes, as </a:t>
            </a:r>
            <a:r>
              <a:rPr lang="pt-BR" b="1" err="1">
                <a:latin typeface="Montserrat" panose="00000500000000000000" pitchFamily="2" charset="0"/>
              </a:rPr>
              <a:t>RNNs</a:t>
            </a:r>
            <a:r>
              <a:rPr lang="pt-BR">
                <a:latin typeface="Montserrat" panose="00000500000000000000" pitchFamily="2" charset="0"/>
              </a:rPr>
              <a:t> serão aplicadas a tarefas de </a:t>
            </a:r>
            <a:r>
              <a:rPr lang="pt-BR" b="1">
                <a:latin typeface="Montserrat" panose="00000500000000000000" pitchFamily="2" charset="0"/>
              </a:rPr>
              <a:t>processamento de linguagem natural</a:t>
            </a:r>
            <a:r>
              <a:rPr lang="pt-BR">
                <a:latin typeface="Montserrat" panose="00000500000000000000" pitchFamily="2" charset="0"/>
              </a:rPr>
              <a:t> e posteriormente aprimoradas com </a:t>
            </a:r>
            <a:r>
              <a:rPr lang="pt-BR" b="1">
                <a:latin typeface="Montserrat" panose="00000500000000000000" pitchFamily="2" charset="0"/>
              </a:rPr>
              <a:t>mecanismos de atenção</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A atenção é um componente fundamental dos </a:t>
            </a:r>
            <a:r>
              <a:rPr lang="pt-BR" b="1" err="1">
                <a:latin typeface="Montserrat" panose="00000500000000000000" pitchFamily="2" charset="0"/>
              </a:rPr>
              <a:t>transformers</a:t>
            </a:r>
            <a:r>
              <a:rPr lang="pt-BR">
                <a:latin typeface="Montserrat" panose="00000500000000000000" pitchFamily="2" charset="0"/>
              </a:rPr>
              <a:t>, arquiteturas que atualmente representam o </a:t>
            </a:r>
            <a:r>
              <a:rPr lang="pt-BR" b="1">
                <a:latin typeface="Montserrat" panose="00000500000000000000" pitchFamily="2" charset="0"/>
              </a:rPr>
              <a:t>estado da arte</a:t>
            </a:r>
            <a:r>
              <a:rPr lang="pt-BR">
                <a:latin typeface="Montserrat" panose="00000500000000000000" pitchFamily="2" charset="0"/>
              </a:rPr>
              <a:t> no processamento de sequências, com grande impacto em linguagem natural e, mais recentemente, também em </a:t>
            </a:r>
            <a:r>
              <a:rPr lang="pt-BR" b="1">
                <a:latin typeface="Montserrat" panose="00000500000000000000" pitchFamily="2" charset="0"/>
              </a:rPr>
              <a:t>visão computacional</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Antes de avançar para essas arquiteturas modernas, o foco inicial será desenvolver uma </a:t>
            </a:r>
            <a:r>
              <a:rPr lang="pt-BR" b="1">
                <a:latin typeface="Montserrat" panose="00000500000000000000" pitchFamily="2" charset="0"/>
              </a:rPr>
              <a:t>compreensão sólida das </a:t>
            </a:r>
            <a:r>
              <a:rPr lang="pt-BR" b="1" err="1">
                <a:latin typeface="Montserrat" panose="00000500000000000000" pitchFamily="2" charset="0"/>
              </a:rPr>
              <a:t>RNNs</a:t>
            </a:r>
            <a:r>
              <a:rPr lang="pt-BR" b="1">
                <a:latin typeface="Montserrat" panose="00000500000000000000" pitchFamily="2" charset="0"/>
              </a:rPr>
              <a:t> mais simples</a:t>
            </a:r>
            <a:r>
              <a:rPr lang="pt-BR">
                <a:latin typeface="Montserrat" panose="00000500000000000000" pitchFamily="2" charset="0"/>
              </a:rPr>
              <a:t>, que servem como base conceitual para entender os modelos mais sofisticados.</a:t>
            </a:r>
          </a:p>
        </p:txBody>
      </p:sp>
    </p:spTree>
    <p:extLst>
      <p:ext uri="{BB962C8B-B14F-4D97-AF65-F5344CB8AC3E}">
        <p14:creationId xmlns:p14="http://schemas.microsoft.com/office/powerpoint/2010/main" val="3258784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DEED08-35EF-17C5-54EE-354992D85632}"/>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59D1CF5E-38F1-E18F-56D5-78444A803031}"/>
              </a:ext>
            </a:extLst>
          </p:cNvPr>
          <p:cNvSpPr txBox="1"/>
          <p:nvPr/>
        </p:nvSpPr>
        <p:spPr>
          <a:xfrm>
            <a:off x="1336625" y="845364"/>
            <a:ext cx="6400800"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Redes Neurais Recorrentes: ideia básica</a:t>
            </a:r>
          </a:p>
        </p:txBody>
      </p:sp>
      <p:sp>
        <p:nvSpPr>
          <p:cNvPr id="4" name="CaixaDeTexto 3">
            <a:extLst>
              <a:ext uri="{FF2B5EF4-FFF2-40B4-BE49-F238E27FC236}">
                <a16:creationId xmlns:a16="http://schemas.microsoft.com/office/drawing/2014/main" id="{20D3D22B-FD1C-BDFA-CD48-8AEE67EF36DA}"/>
              </a:ext>
            </a:extLst>
          </p:cNvPr>
          <p:cNvSpPr txBox="1"/>
          <p:nvPr/>
        </p:nvSpPr>
        <p:spPr>
          <a:xfrm>
            <a:off x="314366" y="1479355"/>
            <a:ext cx="6597712" cy="4801314"/>
          </a:xfrm>
          <a:prstGeom prst="rect">
            <a:avLst/>
          </a:prstGeom>
          <a:noFill/>
        </p:spPr>
        <p:txBody>
          <a:bodyPr wrap="square">
            <a:spAutoFit/>
          </a:bodyPr>
          <a:lstStyle/>
          <a:p>
            <a:r>
              <a:rPr lang="pt-BR">
                <a:latin typeface="Montserrat" panose="00000500000000000000" pitchFamily="2" charset="0"/>
              </a:rPr>
              <a:t>Até agora, estudamos </a:t>
            </a:r>
            <a:r>
              <a:rPr lang="pt-BR" b="1">
                <a:latin typeface="Montserrat" panose="00000500000000000000" pitchFamily="2" charset="0"/>
              </a:rPr>
              <a:t>redes neurais do tipo </a:t>
            </a:r>
            <a:r>
              <a:rPr lang="pt-BR" b="1" err="1">
                <a:latin typeface="Montserrat" panose="00000500000000000000" pitchFamily="2" charset="0"/>
              </a:rPr>
              <a:t>feedforward</a:t>
            </a:r>
            <a:r>
              <a:rPr lang="pt-BR">
                <a:latin typeface="Montserrat" panose="00000500000000000000" pitchFamily="2" charset="0"/>
              </a:rPr>
              <a:t>, nas quais as ativações fluem em uma única direção: da </a:t>
            </a:r>
            <a:r>
              <a:rPr lang="pt-BR" b="1">
                <a:latin typeface="Montserrat" panose="00000500000000000000" pitchFamily="2" charset="0"/>
              </a:rPr>
              <a:t>camada de entrada</a:t>
            </a:r>
            <a:r>
              <a:rPr lang="pt-BR">
                <a:latin typeface="Montserrat" panose="00000500000000000000" pitchFamily="2" charset="0"/>
              </a:rPr>
              <a:t> até a </a:t>
            </a:r>
            <a:r>
              <a:rPr lang="pt-BR" b="1">
                <a:latin typeface="Montserrat" panose="00000500000000000000" pitchFamily="2" charset="0"/>
              </a:rPr>
              <a:t>camada de saída</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Em contraste, uma </a:t>
            </a:r>
            <a:r>
              <a:rPr lang="pt-BR" b="1">
                <a:latin typeface="Montserrat" panose="00000500000000000000" pitchFamily="2" charset="0"/>
              </a:rPr>
              <a:t>rede neural recorrente (RNN)</a:t>
            </a:r>
            <a:r>
              <a:rPr lang="pt-BR">
                <a:latin typeface="Montserrat" panose="00000500000000000000" pitchFamily="2" charset="0"/>
              </a:rPr>
              <a:t> se assemelha a uma rede </a:t>
            </a:r>
            <a:r>
              <a:rPr lang="pt-BR" err="1">
                <a:latin typeface="Montserrat" panose="00000500000000000000" pitchFamily="2" charset="0"/>
              </a:rPr>
              <a:t>feedforward</a:t>
            </a:r>
            <a:r>
              <a:rPr lang="pt-BR">
                <a:latin typeface="Montserrat" panose="00000500000000000000" pitchFamily="2" charset="0"/>
              </a:rPr>
              <a:t>, mas possui </a:t>
            </a:r>
            <a:r>
              <a:rPr lang="pt-BR" b="1">
                <a:latin typeface="Montserrat" panose="00000500000000000000" pitchFamily="2" charset="0"/>
              </a:rPr>
              <a:t>conexões que apontam para trás</a:t>
            </a:r>
            <a:r>
              <a:rPr lang="pt-BR">
                <a:latin typeface="Montserrat" panose="00000500000000000000" pitchFamily="2" charset="0"/>
              </a:rPr>
              <a:t>. Essas conexões permitem que a rede </a:t>
            </a:r>
            <a:r>
              <a:rPr lang="pt-BR" b="1">
                <a:latin typeface="Montserrat" panose="00000500000000000000" pitchFamily="2" charset="0"/>
              </a:rPr>
              <a:t>reutilize informações do passado</a:t>
            </a:r>
            <a:r>
              <a:rPr lang="pt-BR">
                <a:latin typeface="Montserrat" panose="00000500000000000000" pitchFamily="2" charset="0"/>
              </a:rPr>
              <a:t>, introduzindo um mecanismo de memória.</a:t>
            </a:r>
          </a:p>
          <a:p>
            <a:endParaRPr lang="pt-BR">
              <a:latin typeface="Montserrat" panose="00000500000000000000" pitchFamily="2" charset="0"/>
            </a:endParaRPr>
          </a:p>
          <a:p>
            <a:r>
              <a:rPr lang="pt-BR">
                <a:latin typeface="Montserrat" panose="00000500000000000000" pitchFamily="2" charset="0"/>
              </a:rPr>
              <a:t>Devido às conexões recorrentes, a </a:t>
            </a:r>
            <a:r>
              <a:rPr lang="pt-BR" b="1">
                <a:latin typeface="Montserrat" panose="00000500000000000000" pitchFamily="2" charset="0"/>
              </a:rPr>
              <a:t>saída de um neurônio em um determinado instante de tempo</a:t>
            </a:r>
            <a:r>
              <a:rPr lang="pt-BR">
                <a:latin typeface="Montserrat" panose="00000500000000000000" pitchFamily="2" charset="0"/>
              </a:rPr>
              <a:t> pode influenciar seu </a:t>
            </a:r>
            <a:r>
              <a:rPr lang="pt-BR" b="1">
                <a:latin typeface="Montserrat" panose="00000500000000000000" pitchFamily="2" charset="0"/>
              </a:rPr>
              <a:t>próprio comportamento em instantes futuros</a:t>
            </a:r>
            <a:r>
              <a:rPr lang="pt-BR">
                <a:latin typeface="Montserrat" panose="00000500000000000000" pitchFamily="2" charset="0"/>
              </a:rPr>
              <a:t>, tornando as </a:t>
            </a:r>
            <a:r>
              <a:rPr lang="pt-BR" err="1">
                <a:latin typeface="Montserrat" panose="00000500000000000000" pitchFamily="2" charset="0"/>
              </a:rPr>
              <a:t>RNNs</a:t>
            </a:r>
            <a:r>
              <a:rPr lang="pt-BR">
                <a:latin typeface="Montserrat" panose="00000500000000000000" pitchFamily="2" charset="0"/>
              </a:rPr>
              <a:t> especialmente adequadas para lidar com dados sequenciais e temporais.</a:t>
            </a:r>
          </a:p>
        </p:txBody>
      </p:sp>
      <p:pic>
        <p:nvPicPr>
          <p:cNvPr id="3" name="Imagem 2" descr="Diagrama, Esquemático&#10;&#10;O conteúdo gerado por IA pode estar incorreto.">
            <a:extLst>
              <a:ext uri="{FF2B5EF4-FFF2-40B4-BE49-F238E27FC236}">
                <a16:creationId xmlns:a16="http://schemas.microsoft.com/office/drawing/2014/main" id="{254D5691-9BDD-1ECB-3937-AC442CDB5C10}"/>
              </a:ext>
            </a:extLst>
          </p:cNvPr>
          <p:cNvPicPr>
            <a:picLocks noChangeAspect="1"/>
          </p:cNvPicPr>
          <p:nvPr/>
        </p:nvPicPr>
        <p:blipFill>
          <a:blip r:embed="rId2"/>
          <a:stretch>
            <a:fillRect/>
          </a:stretch>
        </p:blipFill>
        <p:spPr>
          <a:xfrm>
            <a:off x="7265773" y="1999959"/>
            <a:ext cx="4493608" cy="3726713"/>
          </a:xfrm>
          <a:prstGeom prst="rect">
            <a:avLst/>
          </a:prstGeom>
        </p:spPr>
      </p:pic>
    </p:spTree>
    <p:extLst>
      <p:ext uri="{BB962C8B-B14F-4D97-AF65-F5344CB8AC3E}">
        <p14:creationId xmlns:p14="http://schemas.microsoft.com/office/powerpoint/2010/main" val="2870541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0D39DB-BE1C-5837-4B32-BF1BEDA2CDF4}"/>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8B4471E3-539B-1DD0-04FB-D2F19F69593D}"/>
              </a:ext>
            </a:extLst>
          </p:cNvPr>
          <p:cNvSpPr txBox="1"/>
          <p:nvPr/>
        </p:nvSpPr>
        <p:spPr>
          <a:xfrm>
            <a:off x="1373695" y="434277"/>
            <a:ext cx="6400800"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O neur</a:t>
            </a:r>
            <a:r>
              <a:rPr lang="pt-BR" sz="2400">
                <a:solidFill>
                  <a:schemeClr val="accent4"/>
                </a:solidFill>
                <a:latin typeface="Montserrat" panose="00000500000000000000" pitchFamily="2" charset="0"/>
              </a:rPr>
              <a:t>ônio recorrente mais simples</a:t>
            </a:r>
            <a:endParaRPr lang="pt-BR" sz="2400" b="0" i="0">
              <a:solidFill>
                <a:schemeClr val="accent4"/>
              </a:solidFill>
              <a:effectLst/>
              <a:latin typeface="Montserrat" panose="00000500000000000000" pitchFamily="2" charset="0"/>
            </a:endParaRPr>
          </a:p>
        </p:txBody>
      </p:sp>
      <mc:AlternateContent xmlns:mc="http://schemas.openxmlformats.org/markup-compatibility/2006">
        <mc:Choice xmlns:a14="http://schemas.microsoft.com/office/drawing/2010/main" Requires="a14">
          <p:sp>
            <p:nvSpPr>
              <p:cNvPr id="4" name="CaixaDeTexto 3">
                <a:extLst>
                  <a:ext uri="{FF2B5EF4-FFF2-40B4-BE49-F238E27FC236}">
                    <a16:creationId xmlns:a16="http://schemas.microsoft.com/office/drawing/2014/main" id="{7C0530A9-61F6-0896-6D1B-D70CAD3D87DD}"/>
                  </a:ext>
                </a:extLst>
              </p:cNvPr>
              <p:cNvSpPr txBox="1"/>
              <p:nvPr/>
            </p:nvSpPr>
            <p:spPr>
              <a:xfrm>
                <a:off x="626342" y="1563556"/>
                <a:ext cx="6923636" cy="5078313"/>
              </a:xfrm>
              <a:prstGeom prst="rect">
                <a:avLst/>
              </a:prstGeom>
              <a:noFill/>
            </p:spPr>
            <p:txBody>
              <a:bodyPr wrap="square">
                <a:spAutoFit/>
              </a:bodyPr>
              <a:lstStyle/>
              <a:p>
                <a:r>
                  <a:rPr lang="pt-BR">
                    <a:latin typeface="Montserrat" panose="00000500000000000000" pitchFamily="2" charset="0"/>
                  </a:rPr>
                  <a:t>A forma mais simples de uma </a:t>
                </a:r>
                <a:r>
                  <a:rPr lang="pt-BR" b="1">
                    <a:latin typeface="Montserrat" panose="00000500000000000000" pitchFamily="2" charset="0"/>
                  </a:rPr>
                  <a:t>rede neural recorrente (RNN)</a:t>
                </a:r>
                <a:r>
                  <a:rPr lang="pt-BR">
                    <a:latin typeface="Montserrat" panose="00000500000000000000" pitchFamily="2" charset="0"/>
                  </a:rPr>
                  <a:t> consiste em um </a:t>
                </a:r>
                <a:r>
                  <a:rPr lang="pt-BR" b="1">
                    <a:latin typeface="Montserrat" panose="00000500000000000000" pitchFamily="2" charset="0"/>
                  </a:rPr>
                  <a:t>único neurônio</a:t>
                </a:r>
                <a:r>
                  <a:rPr lang="pt-BR">
                    <a:latin typeface="Montserrat" panose="00000500000000000000" pitchFamily="2" charset="0"/>
                  </a:rPr>
                  <a:t> que recebe uma entrada, produz uma saída e </a:t>
                </a:r>
                <a:r>
                  <a:rPr lang="pt-BR" b="1">
                    <a:latin typeface="Montserrat" panose="00000500000000000000" pitchFamily="2" charset="0"/>
                  </a:rPr>
                  <a:t>realimenta essa saída para si mesmo</a:t>
                </a:r>
                <a:r>
                  <a:rPr lang="pt-BR">
                    <a:latin typeface="Montserrat" panose="00000500000000000000" pitchFamily="2" charset="0"/>
                  </a:rPr>
                  <a:t>.</a:t>
                </a:r>
              </a:p>
              <a:p>
                <a:r>
                  <a:rPr lang="pt-BR">
                    <a:latin typeface="Montserrat" panose="00000500000000000000" pitchFamily="2" charset="0"/>
                  </a:rPr>
                  <a:t>No instante de tempo </a:t>
                </a:r>
                <a14:m>
                  <m:oMath xmlns:m="http://schemas.openxmlformats.org/officeDocument/2006/math">
                    <m:r>
                      <a:rPr lang="pt-BR" i="1">
                        <a:latin typeface="Cambria Math" panose="02040503050406030204" pitchFamily="18" charset="0"/>
                      </a:rPr>
                      <m:t>𝑡</m:t>
                    </m:r>
                  </m:oMath>
                </a14:m>
                <a:r>
                  <a:rPr lang="pt-BR">
                    <a:latin typeface="Montserrat" panose="00000500000000000000" pitchFamily="2" charset="0"/>
                  </a:rPr>
                  <a:t>, também chamado de </a:t>
                </a:r>
                <a:r>
                  <a:rPr lang="pt-BR" i="1">
                    <a:latin typeface="Montserrat" panose="00000500000000000000" pitchFamily="2" charset="0"/>
                  </a:rPr>
                  <a:t>frame</a:t>
                </a:r>
                <a:r>
                  <a:rPr lang="pt-BR">
                    <a:latin typeface="Montserrat" panose="00000500000000000000" pitchFamily="2" charset="0"/>
                  </a:rPr>
                  <a:t>, o neurônio recebe:</a:t>
                </a:r>
              </a:p>
              <a:p>
                <a:pPr marL="285750" indent="-285750">
                  <a:buFont typeface="Wingdings" panose="05000000000000000000" pitchFamily="2" charset="2"/>
                  <a:buChar char="§"/>
                </a:pPr>
                <a:r>
                  <a:rPr lang="pt-BR">
                    <a:latin typeface="Montserrat" panose="00000500000000000000" pitchFamily="2" charset="0"/>
                  </a:rPr>
                  <a:t>a entrada atual </a:t>
                </a:r>
                <a14:m>
                  <m:oMath xmlns:m="http://schemas.openxmlformats.org/officeDocument/2006/math">
                    <m:r>
                      <a:rPr lang="pt-BR" i="1">
                        <a:latin typeface="Cambria Math" panose="02040503050406030204" pitchFamily="18" charset="0"/>
                      </a:rPr>
                      <m:t>𝑥</m:t>
                    </m:r>
                    <m:d>
                      <m:dPr>
                        <m:ctrlPr>
                          <a:rPr lang="ar-AE" i="1">
                            <a:latin typeface="Cambria Math" panose="02040503050406030204" pitchFamily="18" charset="0"/>
                          </a:rPr>
                        </m:ctrlPr>
                      </m:dPr>
                      <m:e>
                        <m:r>
                          <a:rPr lang="ar-AE" i="1">
                            <a:latin typeface="Cambria Math" panose="02040503050406030204" pitchFamily="18" charset="0"/>
                          </a:rPr>
                          <m:t>𝑡</m:t>
                        </m:r>
                      </m:e>
                    </m:d>
                  </m:oMath>
                </a14:m>
                <a:r>
                  <a:rPr lang="ar-AE">
                    <a:latin typeface="Montserrat" panose="00000500000000000000" pitchFamily="2" charset="0"/>
                  </a:rPr>
                  <a:t>;</a:t>
                </a:r>
              </a:p>
              <a:p>
                <a:pPr marL="285750" indent="-285750">
                  <a:buFont typeface="Wingdings" panose="05000000000000000000" pitchFamily="2" charset="2"/>
                  <a:buChar char="§"/>
                </a:pPr>
                <a:r>
                  <a:rPr lang="pt-BR">
                    <a:latin typeface="Montserrat" panose="00000500000000000000" pitchFamily="2" charset="0"/>
                  </a:rPr>
                  <a:t>a sua própria saída do instante anterior, denotada por </a:t>
                </a:r>
                <a14:m>
                  <m:oMath xmlns:m="http://schemas.openxmlformats.org/officeDocument/2006/math">
                    <m:acc>
                      <m:accPr>
                        <m:chr m:val="̂"/>
                        <m:ctrlPr>
                          <a:rPr lang="ar-AE" i="1">
                            <a:latin typeface="Cambria Math" panose="02040503050406030204" pitchFamily="18" charset="0"/>
                          </a:rPr>
                        </m:ctrlPr>
                      </m:accPr>
                      <m:e>
                        <m:r>
                          <a:rPr lang="ar-AE" i="1">
                            <a:latin typeface="Cambria Math" panose="02040503050406030204" pitchFamily="18" charset="0"/>
                          </a:rPr>
                          <m:t>𝑦</m:t>
                        </m:r>
                      </m:e>
                    </m:acc>
                    <m:d>
                      <m:dPr>
                        <m:ctrlPr>
                          <a:rPr lang="ar-AE" i="1">
                            <a:latin typeface="Cambria Math" panose="02040503050406030204" pitchFamily="18" charset="0"/>
                          </a:rPr>
                        </m:ctrlPr>
                      </m:dPr>
                      <m:e>
                        <m:r>
                          <a:rPr lang="ar-AE" i="1">
                            <a:latin typeface="Cambria Math" panose="02040503050406030204" pitchFamily="18" charset="0"/>
                          </a:rPr>
                          <m:t>𝑡</m:t>
                        </m:r>
                        <m:r>
                          <a:rPr lang="ar-AE">
                            <a:latin typeface="Cambria Math" panose="02040503050406030204" pitchFamily="18" charset="0"/>
                          </a:rPr>
                          <m:t>−</m:t>
                        </m:r>
                        <m:r>
                          <a:rPr lang="ar-AE">
                            <a:latin typeface="Cambria Math" panose="02040503050406030204" pitchFamily="18" charset="0"/>
                          </a:rPr>
                          <m:t>1</m:t>
                        </m:r>
                      </m:e>
                    </m:d>
                  </m:oMath>
                </a14:m>
                <a:r>
                  <a:rPr lang="ar-AE">
                    <a:latin typeface="Montserrat" panose="00000500000000000000" pitchFamily="2" charset="0"/>
                  </a:rPr>
                  <a:t>.</a:t>
                </a:r>
              </a:p>
              <a:p>
                <a:r>
                  <a:rPr lang="pt-BR">
                    <a:latin typeface="Montserrat" panose="00000500000000000000" pitchFamily="2" charset="0"/>
                  </a:rPr>
                  <a:t>No primeiro instante de tempo, como ainda não existe uma saída anterior, esse valor é </a:t>
                </a:r>
                <a:r>
                  <a:rPr lang="pt-BR" b="1">
                    <a:latin typeface="Montserrat" panose="00000500000000000000" pitchFamily="2" charset="0"/>
                  </a:rPr>
                  <a:t>normalmente inicializado como zero</a:t>
                </a:r>
                <a:r>
                  <a:rPr lang="pt-BR">
                    <a:latin typeface="Montserrat" panose="00000500000000000000" pitchFamily="2" charset="0"/>
                  </a:rPr>
                  <a:t>.</a:t>
                </a:r>
              </a:p>
              <a:p>
                <a:r>
                  <a:rPr lang="pt-BR">
                    <a:latin typeface="Montserrat" panose="00000500000000000000" pitchFamily="2" charset="0"/>
                  </a:rPr>
                  <a:t>Esse mecanismo de realimentação faz com que a saída passada influencie o comportamento atual do neurônio, fornecendo uma </a:t>
                </a:r>
                <a:r>
                  <a:rPr lang="pt-BR" b="1">
                    <a:latin typeface="Montserrat" panose="00000500000000000000" pitchFamily="2" charset="0"/>
                  </a:rPr>
                  <a:t>forma elementar de memória temporal</a:t>
                </a:r>
                <a:r>
                  <a:rPr lang="pt-BR">
                    <a:latin typeface="Montserrat" panose="00000500000000000000" pitchFamily="2" charset="0"/>
                  </a:rPr>
                  <a:t> e permitindo que a RNN capture dependências ao longo do tempo.</a:t>
                </a:r>
              </a:p>
              <a:p>
                <a:endParaRPr lang="pt-BR">
                  <a:latin typeface="Montserrat" panose="00000500000000000000" pitchFamily="2" charset="0"/>
                </a:endParaRPr>
              </a:p>
            </p:txBody>
          </p:sp>
        </mc:Choice>
        <mc:Fallback>
          <p:sp>
            <p:nvSpPr>
              <p:cNvPr id="4" name="CaixaDeTexto 3">
                <a:extLst>
                  <a:ext uri="{FF2B5EF4-FFF2-40B4-BE49-F238E27FC236}">
                    <a16:creationId xmlns:a16="http://schemas.microsoft.com/office/drawing/2014/main" id="{7C0530A9-61F6-0896-6D1B-D70CAD3D87DD}"/>
                  </a:ext>
                </a:extLst>
              </p:cNvPr>
              <p:cNvSpPr txBox="1">
                <a:spLocks noRot="1" noChangeAspect="1" noMove="1" noResize="1" noEditPoints="1" noAdjustHandles="1" noChangeArrowheads="1" noChangeShapeType="1" noTextEdit="1"/>
              </p:cNvSpPr>
              <p:nvPr/>
            </p:nvSpPr>
            <p:spPr>
              <a:xfrm>
                <a:off x="626342" y="1563556"/>
                <a:ext cx="6923636" cy="5078313"/>
              </a:xfrm>
              <a:prstGeom prst="rect">
                <a:avLst/>
              </a:prstGeom>
              <a:blipFill>
                <a:blip r:embed="rId2"/>
                <a:stretch>
                  <a:fillRect l="-792" t="-600" r="-792"/>
                </a:stretch>
              </a:blipFill>
            </p:spPr>
            <p:txBody>
              <a:bodyPr/>
              <a:lstStyle/>
              <a:p>
                <a:r>
                  <a:rPr lang="en-US">
                    <a:noFill/>
                  </a:rPr>
                  <a:t> </a:t>
                </a:r>
              </a:p>
            </p:txBody>
          </p:sp>
        </mc:Fallback>
      </mc:AlternateContent>
      <p:pic>
        <p:nvPicPr>
          <p:cNvPr id="3" name="Imagem 2" descr="Uma imagem contendo Forma&#10;&#10;O conteúdo gerado por IA pode estar incorreto.">
            <a:extLst>
              <a:ext uri="{FF2B5EF4-FFF2-40B4-BE49-F238E27FC236}">
                <a16:creationId xmlns:a16="http://schemas.microsoft.com/office/drawing/2014/main" id="{5F1C4BA2-6F94-76D5-6732-D1F8DBDEF0F4}"/>
              </a:ext>
            </a:extLst>
          </p:cNvPr>
          <p:cNvPicPr>
            <a:picLocks noChangeAspect="1"/>
          </p:cNvPicPr>
          <p:nvPr/>
        </p:nvPicPr>
        <p:blipFill>
          <a:blip r:embed="rId3"/>
          <a:stretch>
            <a:fillRect/>
          </a:stretch>
        </p:blipFill>
        <p:spPr>
          <a:xfrm>
            <a:off x="7883611" y="1893688"/>
            <a:ext cx="4111745" cy="3581900"/>
          </a:xfrm>
          <a:prstGeom prst="rect">
            <a:avLst/>
          </a:prstGeom>
        </p:spPr>
      </p:pic>
    </p:spTree>
    <p:extLst>
      <p:ext uri="{BB962C8B-B14F-4D97-AF65-F5344CB8AC3E}">
        <p14:creationId xmlns:p14="http://schemas.microsoft.com/office/powerpoint/2010/main" val="9985524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5B5726-6C50-490B-BD6A-96AB67DE683B}"/>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03F8B73D-5D55-DED4-830E-378EE259CB2C}"/>
              </a:ext>
            </a:extLst>
          </p:cNvPr>
          <p:cNvSpPr txBox="1"/>
          <p:nvPr/>
        </p:nvSpPr>
        <p:spPr>
          <a:xfrm>
            <a:off x="1472549" y="314024"/>
            <a:ext cx="8017440"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Camada recorrente desenrolada no tempo</a:t>
            </a:r>
          </a:p>
        </p:txBody>
      </p:sp>
      <p:sp>
        <p:nvSpPr>
          <p:cNvPr id="3" name="CaixaDeTexto 2">
            <a:extLst>
              <a:ext uri="{FF2B5EF4-FFF2-40B4-BE49-F238E27FC236}">
                <a16:creationId xmlns:a16="http://schemas.microsoft.com/office/drawing/2014/main" id="{27FD1F83-1B01-EE5A-21C1-371A41232513}"/>
              </a:ext>
            </a:extLst>
          </p:cNvPr>
          <p:cNvSpPr txBox="1"/>
          <p:nvPr/>
        </p:nvSpPr>
        <p:spPr>
          <a:xfrm>
            <a:off x="284207" y="1297459"/>
            <a:ext cx="7290485" cy="4524315"/>
          </a:xfrm>
          <a:prstGeom prst="rect">
            <a:avLst/>
          </a:prstGeom>
          <a:noFill/>
        </p:spPr>
        <p:txBody>
          <a:bodyPr wrap="square">
            <a:spAutoFit/>
          </a:bodyPr>
          <a:lstStyle/>
          <a:p>
            <a:r>
              <a:rPr lang="pt-BR">
                <a:latin typeface="Montserrat" panose="00000500000000000000" pitchFamily="2" charset="0"/>
              </a:rPr>
              <a:t>Assim como no caso de um único neurônio, uma </a:t>
            </a:r>
            <a:r>
              <a:rPr lang="pt-BR" b="1">
                <a:latin typeface="Montserrat" panose="00000500000000000000" pitchFamily="2" charset="0"/>
              </a:rPr>
              <a:t>camada recorrente</a:t>
            </a:r>
            <a:r>
              <a:rPr lang="pt-BR">
                <a:latin typeface="Montserrat" panose="00000500000000000000" pitchFamily="2" charset="0"/>
              </a:rPr>
              <a:t> também pode ser </a:t>
            </a:r>
            <a:r>
              <a:rPr lang="pt-BR" b="1">
                <a:latin typeface="Montserrat" panose="00000500000000000000" pitchFamily="2" charset="0"/>
              </a:rPr>
              <a:t>desenrolada no tempo</a:t>
            </a:r>
            <a:r>
              <a:rPr lang="pt-BR">
                <a:latin typeface="Montserrat" panose="00000500000000000000" pitchFamily="2" charset="0"/>
              </a:rPr>
              <a:t> (</a:t>
            </a:r>
            <a:r>
              <a:rPr lang="pt-BR" i="1" err="1">
                <a:latin typeface="Montserrat" panose="00000500000000000000" pitchFamily="2" charset="0"/>
              </a:rPr>
              <a:t>unrolling</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Nessa representação, a </a:t>
            </a:r>
            <a:r>
              <a:rPr lang="pt-BR" b="1">
                <a:latin typeface="Montserrat" panose="00000500000000000000" pitchFamily="2" charset="0"/>
              </a:rPr>
              <a:t>mesma camada</a:t>
            </a:r>
            <a:r>
              <a:rPr lang="pt-BR">
                <a:latin typeface="Montserrat" panose="00000500000000000000" pitchFamily="2" charset="0"/>
              </a:rPr>
              <a:t> aparece repetida em vários instantes de tempo, cada um recebendo um </a:t>
            </a:r>
            <a:r>
              <a:rPr lang="pt-BR" b="1">
                <a:latin typeface="Montserrat" panose="00000500000000000000" pitchFamily="2" charset="0"/>
              </a:rPr>
              <a:t>vetor de entrada</a:t>
            </a:r>
            <a:r>
              <a:rPr lang="pt-BR">
                <a:latin typeface="Montserrat" panose="00000500000000000000" pitchFamily="2" charset="0"/>
              </a:rPr>
              <a:t> e produzindo um </a:t>
            </a:r>
            <a:r>
              <a:rPr lang="pt-BR" b="1">
                <a:latin typeface="Montserrat" panose="00000500000000000000" pitchFamily="2" charset="0"/>
              </a:rPr>
              <a:t>vetor de saída</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As conexões entre esses instantes deixam claro que o </a:t>
            </a:r>
            <a:r>
              <a:rPr lang="pt-BR" b="1">
                <a:latin typeface="Montserrat" panose="00000500000000000000" pitchFamily="2" charset="0"/>
              </a:rPr>
              <a:t>vetor de saída de um passo temporal</a:t>
            </a:r>
            <a:r>
              <a:rPr lang="pt-BR">
                <a:latin typeface="Montserrat" panose="00000500000000000000" pitchFamily="2" charset="0"/>
              </a:rPr>
              <a:t> é utilizado como entrada para a camada no </a:t>
            </a:r>
            <a:r>
              <a:rPr lang="pt-BR" b="1">
                <a:latin typeface="Montserrat" panose="00000500000000000000" pitchFamily="2" charset="0"/>
              </a:rPr>
              <a:t>passo seguinte</a:t>
            </a:r>
            <a:r>
              <a:rPr lang="pt-BR">
                <a:latin typeface="Montserrat" panose="00000500000000000000" pitchFamily="2" charset="0"/>
              </a:rPr>
              <a:t>, formando uma </a:t>
            </a:r>
            <a:r>
              <a:rPr lang="pt-BR" b="1">
                <a:latin typeface="Montserrat" panose="00000500000000000000" pitchFamily="2" charset="0"/>
              </a:rPr>
              <a:t>cadeia temporal de dependências</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Essa forma de visualização facilita a compreensão de como a RNN processa sequências e de como informações do passado influenciam as saídas futuras.</a:t>
            </a:r>
          </a:p>
        </p:txBody>
      </p:sp>
      <p:pic>
        <p:nvPicPr>
          <p:cNvPr id="4" name="Imagem 3" descr="Diagrama&#10;&#10;O conteúdo gerado por IA pode estar incorreto.">
            <a:extLst>
              <a:ext uri="{FF2B5EF4-FFF2-40B4-BE49-F238E27FC236}">
                <a16:creationId xmlns:a16="http://schemas.microsoft.com/office/drawing/2014/main" id="{576AC086-6B21-D0CA-2A75-8CAD80DCBEEC}"/>
              </a:ext>
            </a:extLst>
          </p:cNvPr>
          <p:cNvPicPr>
            <a:picLocks noChangeAspect="1"/>
          </p:cNvPicPr>
          <p:nvPr/>
        </p:nvPicPr>
        <p:blipFill>
          <a:blip r:embed="rId2"/>
          <a:stretch>
            <a:fillRect/>
          </a:stretch>
        </p:blipFill>
        <p:spPr>
          <a:xfrm>
            <a:off x="7438768" y="1981276"/>
            <a:ext cx="4153463" cy="3181794"/>
          </a:xfrm>
          <a:prstGeom prst="rect">
            <a:avLst/>
          </a:prstGeom>
        </p:spPr>
      </p:pic>
    </p:spTree>
    <p:extLst>
      <p:ext uri="{BB962C8B-B14F-4D97-AF65-F5344CB8AC3E}">
        <p14:creationId xmlns:p14="http://schemas.microsoft.com/office/powerpoint/2010/main" val="2180483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4C704C-BA06-10B7-FEF2-CEF2C9DE4A22}"/>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88E6A644-D387-6917-DEC7-80CE68A96770}"/>
              </a:ext>
            </a:extLst>
          </p:cNvPr>
          <p:cNvSpPr txBox="1"/>
          <p:nvPr/>
        </p:nvSpPr>
        <p:spPr>
          <a:xfrm>
            <a:off x="1381003" y="521029"/>
            <a:ext cx="6400800" cy="461665"/>
          </a:xfrm>
          <a:prstGeom prst="rect">
            <a:avLst/>
          </a:prstGeom>
          <a:noFill/>
        </p:spPr>
        <p:txBody>
          <a:bodyPr wrap="square">
            <a:spAutoFit/>
          </a:bodyPr>
          <a:lstStyle/>
          <a:p>
            <a:pPr fontAlgn="base">
              <a:spcAft>
                <a:spcPts val="2400"/>
              </a:spcAft>
            </a:pPr>
            <a:r>
              <a:rPr lang="pt-BR" sz="2400">
                <a:solidFill>
                  <a:schemeClr val="accent4"/>
                </a:solidFill>
                <a:latin typeface="Montserrat" panose="00000500000000000000" pitchFamily="2" charset="0"/>
              </a:rPr>
              <a:t>Pesos e equação da camada recorrente</a:t>
            </a:r>
            <a:endParaRPr lang="pt-BR" sz="2400" b="0" i="0">
              <a:solidFill>
                <a:schemeClr val="accent4"/>
              </a:solidFill>
              <a:effectLst/>
              <a:latin typeface="Montserrat" panose="00000500000000000000" pitchFamily="2" charset="0"/>
            </a:endParaRPr>
          </a:p>
        </p:txBody>
      </p:sp>
      <mc:AlternateContent xmlns:mc="http://schemas.openxmlformats.org/markup-compatibility/2006">
        <mc:Choice xmlns:a14="http://schemas.microsoft.com/office/drawing/2010/main" Requires="a14">
          <p:sp>
            <p:nvSpPr>
              <p:cNvPr id="4" name="CaixaDeTexto 3">
                <a:extLst>
                  <a:ext uri="{FF2B5EF4-FFF2-40B4-BE49-F238E27FC236}">
                    <a16:creationId xmlns:a16="http://schemas.microsoft.com/office/drawing/2014/main" id="{7753A59C-0561-5FBF-2A46-33B75887627E}"/>
                  </a:ext>
                </a:extLst>
              </p:cNvPr>
              <p:cNvSpPr txBox="1"/>
              <p:nvPr/>
            </p:nvSpPr>
            <p:spPr>
              <a:xfrm>
                <a:off x="604684" y="1538482"/>
                <a:ext cx="10982632" cy="4036105"/>
              </a:xfrm>
              <a:prstGeom prst="rect">
                <a:avLst/>
              </a:prstGeom>
              <a:noFill/>
            </p:spPr>
            <p:txBody>
              <a:bodyPr wrap="square">
                <a:spAutoFit/>
              </a:bodyPr>
              <a:lstStyle/>
              <a:p>
                <a:r>
                  <a:rPr lang="pt-BR">
                    <a:latin typeface="Montserrat" panose="00000500000000000000" pitchFamily="2" charset="0"/>
                  </a:rPr>
                  <a:t>Cada </a:t>
                </a:r>
                <a:r>
                  <a:rPr lang="pt-BR" b="1">
                    <a:latin typeface="Montserrat" panose="00000500000000000000" pitchFamily="2" charset="0"/>
                  </a:rPr>
                  <a:t>neurônio recorrente</a:t>
                </a:r>
                <a:r>
                  <a:rPr lang="pt-BR">
                    <a:latin typeface="Montserrat" panose="00000500000000000000" pitchFamily="2" charset="0"/>
                  </a:rPr>
                  <a:t> possui dois conjuntos de pesos: Um associado às </a:t>
                </a:r>
                <a:r>
                  <a:rPr lang="pt-BR" b="1">
                    <a:latin typeface="Montserrat" panose="00000500000000000000" pitchFamily="2" charset="0"/>
                  </a:rPr>
                  <a:t>entradas atuais</a:t>
                </a:r>
                <a:r>
                  <a:rPr lang="pt-BR">
                    <a:latin typeface="Montserrat" panose="00000500000000000000" pitchFamily="2" charset="0"/>
                  </a:rPr>
                  <a:t> </a:t>
                </a:r>
                <a14:m>
                  <m:oMath xmlns:m="http://schemas.openxmlformats.org/officeDocument/2006/math">
                    <m:r>
                      <a:rPr lang="pt-BR" b="1">
                        <a:latin typeface="Cambria Math" panose="02040503050406030204" pitchFamily="18" charset="0"/>
                      </a:rPr>
                      <m:t>𝐱</m:t>
                    </m:r>
                    <m:d>
                      <m:dPr>
                        <m:ctrlPr>
                          <a:rPr lang="ar-AE" b="1" i="1">
                            <a:latin typeface="Cambria Math" panose="02040503050406030204" pitchFamily="18" charset="0"/>
                          </a:rPr>
                        </m:ctrlPr>
                      </m:dPr>
                      <m:e>
                        <m:r>
                          <a:rPr lang="ar-AE" i="1">
                            <a:latin typeface="Cambria Math" panose="02040503050406030204" pitchFamily="18" charset="0"/>
                          </a:rPr>
                          <m:t>𝑡</m:t>
                        </m:r>
                      </m:e>
                    </m:d>
                  </m:oMath>
                </a14:m>
                <a:r>
                  <a:rPr lang="ar-AE">
                    <a:latin typeface="Montserrat" panose="00000500000000000000" pitchFamily="2" charset="0"/>
                  </a:rPr>
                  <a:t>, </a:t>
                </a:r>
                <a:r>
                  <a:rPr lang="pt-BR">
                    <a:latin typeface="Montserrat" panose="00000500000000000000" pitchFamily="2" charset="0"/>
                  </a:rPr>
                  <a:t>denotado por </a:t>
                </a:r>
                <a14:m>
                  <m:oMath xmlns:m="http://schemas.openxmlformats.org/officeDocument/2006/math">
                    <m:sSub>
                      <m:sSubPr>
                        <m:ctrlPr>
                          <a:rPr lang="ar-AE" b="1" i="1">
                            <a:latin typeface="Cambria Math" panose="02040503050406030204" pitchFamily="18" charset="0"/>
                          </a:rPr>
                        </m:ctrlPr>
                      </m:sSubPr>
                      <m:e>
                        <m:r>
                          <a:rPr lang="ar-AE" b="1">
                            <a:latin typeface="Cambria Math" panose="02040503050406030204" pitchFamily="18" charset="0"/>
                          </a:rPr>
                          <m:t>𝐰</m:t>
                        </m:r>
                      </m:e>
                      <m:sub>
                        <m:r>
                          <a:rPr lang="ar-AE" i="1">
                            <a:latin typeface="Cambria Math" panose="02040503050406030204" pitchFamily="18" charset="0"/>
                          </a:rPr>
                          <m:t>𝑥</m:t>
                        </m:r>
                      </m:sub>
                    </m:sSub>
                  </m:oMath>
                </a14:m>
                <a:r>
                  <a:rPr lang="ar-AE">
                    <a:latin typeface="Montserrat" panose="00000500000000000000" pitchFamily="2" charset="0"/>
                  </a:rPr>
                  <a:t>;</a:t>
                </a:r>
                <a:r>
                  <a:rPr lang="pt-BR">
                    <a:latin typeface="Montserrat" panose="00000500000000000000" pitchFamily="2" charset="0"/>
                  </a:rPr>
                  <a:t>  Outro associado às </a:t>
                </a:r>
                <a:r>
                  <a:rPr lang="pt-BR" b="1">
                    <a:latin typeface="Montserrat" panose="00000500000000000000" pitchFamily="2" charset="0"/>
                  </a:rPr>
                  <a:t>saídas do instante anterior</a:t>
                </a:r>
                <a:r>
                  <a:rPr lang="pt-BR">
                    <a:latin typeface="Montserrat" panose="00000500000000000000" pitchFamily="2" charset="0"/>
                  </a:rPr>
                  <a:t> </a:t>
                </a:r>
                <a14:m>
                  <m:oMath xmlns:m="http://schemas.openxmlformats.org/officeDocument/2006/math">
                    <m:acc>
                      <m:accPr>
                        <m:chr m:val="̂"/>
                        <m:ctrlPr>
                          <a:rPr lang="ar-AE" b="1" i="1">
                            <a:latin typeface="Cambria Math" panose="02040503050406030204" pitchFamily="18" charset="0"/>
                          </a:rPr>
                        </m:ctrlPr>
                      </m:accPr>
                      <m:e>
                        <m:r>
                          <a:rPr lang="ar-AE" b="1">
                            <a:latin typeface="Cambria Math" panose="02040503050406030204" pitchFamily="18" charset="0"/>
                          </a:rPr>
                          <m:t>𝐲</m:t>
                        </m:r>
                      </m:e>
                    </m:acc>
                    <m:d>
                      <m:dPr>
                        <m:ctrlPr>
                          <a:rPr lang="ar-AE" b="1" i="1">
                            <a:latin typeface="Cambria Math" panose="02040503050406030204" pitchFamily="18" charset="0"/>
                          </a:rPr>
                        </m:ctrlPr>
                      </m:dPr>
                      <m:e>
                        <m:r>
                          <a:rPr lang="ar-AE" i="1">
                            <a:latin typeface="Cambria Math" panose="02040503050406030204" pitchFamily="18" charset="0"/>
                          </a:rPr>
                          <m:t>𝑡</m:t>
                        </m:r>
                        <m:r>
                          <a:rPr lang="ar-AE">
                            <a:latin typeface="Cambria Math" panose="02040503050406030204" pitchFamily="18" charset="0"/>
                          </a:rPr>
                          <m:t>−</m:t>
                        </m:r>
                        <m:r>
                          <a:rPr lang="ar-AE">
                            <a:latin typeface="Cambria Math" panose="02040503050406030204" pitchFamily="18" charset="0"/>
                          </a:rPr>
                          <m:t>1</m:t>
                        </m:r>
                      </m:e>
                    </m:d>
                  </m:oMath>
                </a14:m>
                <a:r>
                  <a:rPr lang="ar-AE">
                    <a:latin typeface="Montserrat" panose="00000500000000000000" pitchFamily="2" charset="0"/>
                  </a:rPr>
                  <a:t>, </a:t>
                </a:r>
                <a:r>
                  <a:rPr lang="pt-BR">
                    <a:latin typeface="Montserrat" panose="00000500000000000000" pitchFamily="2" charset="0"/>
                  </a:rPr>
                  <a:t>denotado por </a:t>
                </a:r>
                <a14:m>
                  <m:oMath xmlns:m="http://schemas.openxmlformats.org/officeDocument/2006/math">
                    <m:sSub>
                      <m:sSubPr>
                        <m:ctrlPr>
                          <a:rPr lang="ar-AE" b="1" i="1">
                            <a:latin typeface="Cambria Math" panose="02040503050406030204" pitchFamily="18" charset="0"/>
                          </a:rPr>
                        </m:ctrlPr>
                      </m:sSubPr>
                      <m:e>
                        <m:r>
                          <a:rPr lang="ar-AE" b="1">
                            <a:latin typeface="Cambria Math" panose="02040503050406030204" pitchFamily="18" charset="0"/>
                          </a:rPr>
                          <m:t>𝐰</m:t>
                        </m:r>
                      </m:e>
                      <m:sub>
                        <m:acc>
                          <m:accPr>
                            <m:chr m:val="̂"/>
                            <m:ctrlPr>
                              <a:rPr lang="ar-AE" b="1" i="1">
                                <a:latin typeface="Cambria Math" panose="02040503050406030204" pitchFamily="18" charset="0"/>
                              </a:rPr>
                            </m:ctrlPr>
                          </m:accPr>
                          <m:e>
                            <m:r>
                              <a:rPr lang="ar-AE" i="1">
                                <a:latin typeface="Cambria Math" panose="02040503050406030204" pitchFamily="18" charset="0"/>
                              </a:rPr>
                              <m:t>𝑦</m:t>
                            </m:r>
                          </m:e>
                        </m:acc>
                      </m:sub>
                    </m:sSub>
                  </m:oMath>
                </a14:m>
                <a:r>
                  <a:rPr lang="ar-AE">
                    <a:latin typeface="Montserrat" panose="00000500000000000000" pitchFamily="2" charset="0"/>
                  </a:rPr>
                  <a:t>.</a:t>
                </a:r>
                <a:r>
                  <a:rPr lang="pt-BR">
                    <a:latin typeface="Montserrat" panose="00000500000000000000" pitchFamily="2" charset="0"/>
                  </a:rPr>
                  <a:t> Para uma </a:t>
                </a:r>
                <a:r>
                  <a:rPr lang="pt-BR" b="1">
                    <a:latin typeface="Montserrat" panose="00000500000000000000" pitchFamily="2" charset="0"/>
                  </a:rPr>
                  <a:t>camada inteira</a:t>
                </a:r>
                <a:r>
                  <a:rPr lang="pt-BR">
                    <a:latin typeface="Montserrat" panose="00000500000000000000" pitchFamily="2" charset="0"/>
                  </a:rPr>
                  <a:t>, esses pesos são organizados nas matrizes </a:t>
                </a:r>
                <a14:m>
                  <m:oMath xmlns:m="http://schemas.openxmlformats.org/officeDocument/2006/math">
                    <m:sSub>
                      <m:sSubPr>
                        <m:ctrlPr>
                          <a:rPr lang="ar-AE" b="1" i="1">
                            <a:latin typeface="Cambria Math" panose="02040503050406030204" pitchFamily="18" charset="0"/>
                          </a:rPr>
                        </m:ctrlPr>
                      </m:sSubPr>
                      <m:e>
                        <m:r>
                          <a:rPr lang="ar-AE" b="1">
                            <a:latin typeface="Cambria Math" panose="02040503050406030204" pitchFamily="18" charset="0"/>
                          </a:rPr>
                          <m:t>𝐖</m:t>
                        </m:r>
                      </m:e>
                      <m:sub>
                        <m:r>
                          <a:rPr lang="ar-AE" i="1">
                            <a:latin typeface="Cambria Math" panose="02040503050406030204" pitchFamily="18" charset="0"/>
                          </a:rPr>
                          <m:t>𝑥</m:t>
                        </m:r>
                      </m:sub>
                    </m:sSub>
                  </m:oMath>
                </a14:m>
                <a:r>
                  <a:rPr lang="pt-BR">
                    <a:latin typeface="Montserrat" panose="00000500000000000000" pitchFamily="2" charset="0"/>
                  </a:rPr>
                  <a:t>e </a:t>
                </a:r>
                <a14:m>
                  <m:oMath xmlns:m="http://schemas.openxmlformats.org/officeDocument/2006/math">
                    <m:sSub>
                      <m:sSubPr>
                        <m:ctrlPr>
                          <a:rPr lang="ar-AE" b="1" i="1">
                            <a:latin typeface="Cambria Math" panose="02040503050406030204" pitchFamily="18" charset="0"/>
                          </a:rPr>
                        </m:ctrlPr>
                      </m:sSubPr>
                      <m:e>
                        <m:r>
                          <a:rPr lang="ar-AE" b="1">
                            <a:latin typeface="Cambria Math" panose="02040503050406030204" pitchFamily="18" charset="0"/>
                          </a:rPr>
                          <m:t>𝐖</m:t>
                        </m:r>
                      </m:e>
                      <m:sub>
                        <m:acc>
                          <m:accPr>
                            <m:chr m:val="̂"/>
                            <m:ctrlPr>
                              <a:rPr lang="ar-AE" b="1" i="1">
                                <a:latin typeface="Cambria Math" panose="02040503050406030204" pitchFamily="18" charset="0"/>
                              </a:rPr>
                            </m:ctrlPr>
                          </m:accPr>
                          <m:e>
                            <m:r>
                              <a:rPr lang="ar-AE" i="1">
                                <a:latin typeface="Cambria Math" panose="02040503050406030204" pitchFamily="18" charset="0"/>
                              </a:rPr>
                              <m:t>𝑦</m:t>
                            </m:r>
                          </m:e>
                        </m:acc>
                      </m:sub>
                    </m:sSub>
                  </m:oMath>
                </a14:m>
                <a:r>
                  <a:rPr lang="ar-AE">
                    <a:latin typeface="Montserrat" panose="00000500000000000000" pitchFamily="2" charset="0"/>
                  </a:rPr>
                  <a:t>.</a:t>
                </a:r>
              </a:p>
              <a:p>
                <a:r>
                  <a:rPr lang="pt-BR">
                    <a:latin typeface="Montserrat" panose="00000500000000000000" pitchFamily="2" charset="0"/>
                  </a:rPr>
                  <a:t>A </a:t>
                </a:r>
                <a:r>
                  <a:rPr lang="pt-BR" b="1">
                    <a:latin typeface="Montserrat" panose="00000500000000000000" pitchFamily="2" charset="0"/>
                  </a:rPr>
                  <a:t>saída da camada recorrente</a:t>
                </a:r>
                <a:r>
                  <a:rPr lang="pt-BR">
                    <a:latin typeface="Montserrat" panose="00000500000000000000" pitchFamily="2" charset="0"/>
                  </a:rPr>
                  <a:t> em um instante </a:t>
                </a:r>
                <a14:m>
                  <m:oMath xmlns:m="http://schemas.openxmlformats.org/officeDocument/2006/math">
                    <m:r>
                      <a:rPr lang="pt-BR" i="1">
                        <a:latin typeface="Cambria Math" panose="02040503050406030204" pitchFamily="18" charset="0"/>
                      </a:rPr>
                      <m:t>𝑡</m:t>
                    </m:r>
                  </m:oMath>
                </a14:m>
                <a:r>
                  <a:rPr lang="pt-BR">
                    <a:latin typeface="Montserrat" panose="00000500000000000000" pitchFamily="2" charset="0"/>
                  </a:rPr>
                  <a:t>é dada por:</a:t>
                </a:r>
              </a:p>
              <a:p>
                <a:endParaRPr lang="pt-BR">
                  <a:latin typeface="Montserrat" panose="00000500000000000000" pitchFamily="2" charset="0"/>
                </a:endParaRPr>
              </a:p>
              <a:p>
                <a:pPr/>
                <a14:m>
                  <m:oMathPara xmlns:m="http://schemas.openxmlformats.org/officeDocument/2006/math">
                    <m:oMathParaPr>
                      <m:jc m:val="centerGroup"/>
                    </m:oMathParaPr>
                    <m:oMath xmlns:m="http://schemas.openxmlformats.org/officeDocument/2006/math">
                      <m:acc>
                        <m:accPr>
                          <m:chr m:val="̂"/>
                          <m:ctrlPr>
                            <a:rPr lang="ar-AE" b="1" i="1">
                              <a:latin typeface="Cambria Math" panose="02040503050406030204" pitchFamily="18" charset="0"/>
                            </a:rPr>
                          </m:ctrlPr>
                        </m:accPr>
                        <m:e>
                          <m:r>
                            <a:rPr lang="ar-AE" b="1">
                              <a:latin typeface="Cambria Math" panose="02040503050406030204" pitchFamily="18" charset="0"/>
                            </a:rPr>
                            <m:t>𝐲</m:t>
                          </m:r>
                        </m:e>
                      </m:acc>
                      <m:d>
                        <m:dPr>
                          <m:ctrlPr>
                            <a:rPr lang="ar-AE" b="1" i="1">
                              <a:latin typeface="Cambria Math" panose="02040503050406030204" pitchFamily="18" charset="0"/>
                            </a:rPr>
                          </m:ctrlPr>
                        </m:dPr>
                        <m:e>
                          <m:r>
                            <a:rPr lang="ar-AE" i="1">
                              <a:latin typeface="Cambria Math" panose="02040503050406030204" pitchFamily="18" charset="0"/>
                            </a:rPr>
                            <m:t>𝑡</m:t>
                          </m:r>
                        </m:e>
                      </m:d>
                      <m:r>
                        <a:rPr lang="ar-AE">
                          <a:latin typeface="Cambria Math" panose="02040503050406030204" pitchFamily="18" charset="0"/>
                        </a:rPr>
                        <m:t>=</m:t>
                      </m:r>
                      <m:r>
                        <a:rPr lang="ar-AE" i="1">
                          <a:latin typeface="Cambria Math" panose="02040503050406030204" pitchFamily="18" charset="0"/>
                        </a:rPr>
                        <m:t>𝜙</m:t>
                      </m:r>
                      <m:r>
                        <a:rPr lang="ar-AE">
                          <a:latin typeface="Cambria Math" panose="02040503050406030204" pitchFamily="18" charset="0"/>
                        </a:rPr>
                        <m:t>(</m:t>
                      </m:r>
                      <m:r>
                        <a:rPr lang="ar-AE" b="1">
                          <a:latin typeface="Cambria Math" panose="02040503050406030204" pitchFamily="18" charset="0"/>
                        </a:rPr>
                        <m:t>𝐱</m:t>
                      </m:r>
                      <m:d>
                        <m:dPr>
                          <m:ctrlPr>
                            <a:rPr lang="ar-AE" b="1" i="1">
                              <a:latin typeface="Cambria Math" panose="02040503050406030204" pitchFamily="18" charset="0"/>
                            </a:rPr>
                          </m:ctrlPr>
                        </m:dPr>
                        <m:e>
                          <m:r>
                            <a:rPr lang="ar-AE" i="1">
                              <a:latin typeface="Cambria Math" panose="02040503050406030204" pitchFamily="18" charset="0"/>
                            </a:rPr>
                            <m:t>𝑡</m:t>
                          </m:r>
                        </m:e>
                      </m:d>
                      <m:sSub>
                        <m:sSubPr>
                          <m:ctrlPr>
                            <a:rPr lang="ar-AE" b="1" i="1">
                              <a:latin typeface="Cambria Math" panose="02040503050406030204" pitchFamily="18" charset="0"/>
                            </a:rPr>
                          </m:ctrlPr>
                        </m:sSubPr>
                        <m:e>
                          <m:r>
                            <a:rPr lang="ar-AE" b="1">
                              <a:latin typeface="Cambria Math" panose="02040503050406030204" pitchFamily="18" charset="0"/>
                            </a:rPr>
                            <m:t>𝐖</m:t>
                          </m:r>
                        </m:e>
                        <m:sub>
                          <m:r>
                            <a:rPr lang="ar-AE" i="1">
                              <a:latin typeface="Cambria Math" panose="02040503050406030204" pitchFamily="18" charset="0"/>
                            </a:rPr>
                            <m:t>𝑥</m:t>
                          </m:r>
                        </m:sub>
                      </m:sSub>
                      <m:r>
                        <a:rPr lang="ar-AE">
                          <a:latin typeface="Cambria Math" panose="02040503050406030204" pitchFamily="18" charset="0"/>
                        </a:rPr>
                        <m:t>+</m:t>
                      </m:r>
                      <m:acc>
                        <m:accPr>
                          <m:chr m:val="̂"/>
                          <m:ctrlPr>
                            <a:rPr lang="ar-AE" i="1">
                              <a:latin typeface="Cambria Math" panose="02040503050406030204" pitchFamily="18" charset="0"/>
                            </a:rPr>
                          </m:ctrlPr>
                        </m:accPr>
                        <m:e>
                          <m:r>
                            <a:rPr lang="ar-AE" b="1">
                              <a:latin typeface="Cambria Math" panose="02040503050406030204" pitchFamily="18" charset="0"/>
                            </a:rPr>
                            <m:t>𝐲</m:t>
                          </m:r>
                        </m:e>
                      </m:acc>
                      <m:d>
                        <m:dPr>
                          <m:ctrlPr>
                            <a:rPr lang="ar-AE" i="1">
                              <a:latin typeface="Cambria Math" panose="02040503050406030204" pitchFamily="18" charset="0"/>
                            </a:rPr>
                          </m:ctrlPr>
                        </m:dPr>
                        <m:e>
                          <m:r>
                            <a:rPr lang="ar-AE" i="1">
                              <a:latin typeface="Cambria Math" panose="02040503050406030204" pitchFamily="18" charset="0"/>
                            </a:rPr>
                            <m:t>𝑡</m:t>
                          </m:r>
                          <m:r>
                            <a:rPr lang="ar-AE">
                              <a:latin typeface="Cambria Math" panose="02040503050406030204" pitchFamily="18" charset="0"/>
                            </a:rPr>
                            <m:t>−</m:t>
                          </m:r>
                          <m:r>
                            <a:rPr lang="ar-AE">
                              <a:latin typeface="Cambria Math" panose="02040503050406030204" pitchFamily="18" charset="0"/>
                            </a:rPr>
                            <m:t>1</m:t>
                          </m:r>
                        </m:e>
                      </m:d>
                      <m:sSub>
                        <m:sSubPr>
                          <m:ctrlPr>
                            <a:rPr lang="ar-AE" i="1">
                              <a:latin typeface="Cambria Math" panose="02040503050406030204" pitchFamily="18" charset="0"/>
                            </a:rPr>
                          </m:ctrlPr>
                        </m:sSubPr>
                        <m:e>
                          <m:r>
                            <a:rPr lang="ar-AE" b="1">
                              <a:latin typeface="Cambria Math" panose="02040503050406030204" pitchFamily="18" charset="0"/>
                            </a:rPr>
                            <m:t>𝐖</m:t>
                          </m:r>
                        </m:e>
                        <m:sub>
                          <m:acc>
                            <m:accPr>
                              <m:chr m:val="̂"/>
                              <m:ctrlPr>
                                <a:rPr lang="ar-AE" b="1" i="1">
                                  <a:latin typeface="Cambria Math" panose="02040503050406030204" pitchFamily="18" charset="0"/>
                                </a:rPr>
                              </m:ctrlPr>
                            </m:accPr>
                            <m:e>
                              <m:r>
                                <a:rPr lang="ar-AE" i="1">
                                  <a:latin typeface="Cambria Math" panose="02040503050406030204" pitchFamily="18" charset="0"/>
                                </a:rPr>
                                <m:t>𝑦</m:t>
                              </m:r>
                            </m:e>
                          </m:acc>
                        </m:sub>
                      </m:sSub>
                      <m:r>
                        <a:rPr lang="ar-AE">
                          <a:latin typeface="Cambria Math" panose="02040503050406030204" pitchFamily="18" charset="0"/>
                        </a:rPr>
                        <m:t>+</m:t>
                      </m:r>
                      <m:r>
                        <a:rPr lang="ar-AE" b="1">
                          <a:latin typeface="Cambria Math" panose="02040503050406030204" pitchFamily="18" charset="0"/>
                        </a:rPr>
                        <m:t>𝐛</m:t>
                      </m:r>
                      <m:r>
                        <a:rPr lang="ar-AE">
                          <a:latin typeface="Cambria Math" panose="02040503050406030204" pitchFamily="18" charset="0"/>
                        </a:rPr>
                        <m:t>)</m:t>
                      </m:r>
                    </m:oMath>
                  </m:oMathPara>
                </a14:m>
                <a:endParaRPr lang="ar-AE" b="0">
                  <a:latin typeface="Montserrat" panose="00000500000000000000" pitchFamily="2" charset="0"/>
                </a:endParaRPr>
              </a:p>
              <a:p>
                <a:r>
                  <a:rPr lang="pt-BR">
                    <a:latin typeface="Montserrat" panose="00000500000000000000" pitchFamily="2" charset="0"/>
                  </a:rPr>
                  <a:t>onde:</a:t>
                </a:r>
              </a:p>
              <a:p>
                <a:pPr marL="742950" lvl="1" indent="-285750">
                  <a:buFont typeface="Wingdings" panose="05000000000000000000" pitchFamily="2" charset="2"/>
                  <a:buChar char="§"/>
                </a:pPr>
                <a14:m>
                  <m:oMath xmlns:m="http://schemas.openxmlformats.org/officeDocument/2006/math">
                    <m:r>
                      <a:rPr lang="pt-BR" b="1">
                        <a:latin typeface="Cambria Math" panose="02040503050406030204" pitchFamily="18" charset="0"/>
                      </a:rPr>
                      <m:t>𝐛</m:t>
                    </m:r>
                  </m:oMath>
                </a14:m>
                <a:r>
                  <a:rPr lang="pt-BR">
                    <a:latin typeface="Montserrat" panose="00000500000000000000" pitchFamily="2" charset="0"/>
                  </a:rPr>
                  <a:t>é o </a:t>
                </a:r>
                <a:r>
                  <a:rPr lang="pt-BR" b="1">
                    <a:latin typeface="Montserrat" panose="00000500000000000000" pitchFamily="2" charset="0"/>
                  </a:rPr>
                  <a:t>vetor de bias</a:t>
                </a:r>
                <a:r>
                  <a:rPr lang="pt-BR">
                    <a:latin typeface="Montserrat" panose="00000500000000000000" pitchFamily="2" charset="0"/>
                  </a:rPr>
                  <a:t>;</a:t>
                </a:r>
              </a:p>
              <a:p>
                <a:pPr marL="742950" lvl="1" indent="-285750">
                  <a:buFont typeface="Wingdings" panose="05000000000000000000" pitchFamily="2" charset="2"/>
                  <a:buChar char="§"/>
                </a:pPr>
                <a14:m>
                  <m:oMath xmlns:m="http://schemas.openxmlformats.org/officeDocument/2006/math">
                    <m:r>
                      <a:rPr lang="pt-BR" i="1">
                        <a:latin typeface="Cambria Math" panose="02040503050406030204" pitchFamily="18" charset="0"/>
                      </a:rPr>
                      <m:t>𝜙</m:t>
                    </m:r>
                    <m:d>
                      <m:dPr>
                        <m:ctrlPr>
                          <a:rPr lang="ar-AE" i="1">
                            <a:latin typeface="Cambria Math" panose="02040503050406030204" pitchFamily="18" charset="0"/>
                          </a:rPr>
                        </m:ctrlPr>
                      </m:dPr>
                      <m:e>
                        <m:r>
                          <a:rPr lang="ar-AE">
                            <a:latin typeface="Cambria Math" panose="02040503050406030204" pitchFamily="18" charset="0"/>
                          </a:rPr>
                          <m:t>⋅</m:t>
                        </m:r>
                      </m:e>
                    </m:d>
                  </m:oMath>
                </a14:m>
                <a:r>
                  <a:rPr lang="pt-BR">
                    <a:latin typeface="Montserrat" panose="00000500000000000000" pitchFamily="2" charset="0"/>
                  </a:rPr>
                  <a:t>é a </a:t>
                </a:r>
                <a:r>
                  <a:rPr lang="pt-BR" b="1">
                    <a:latin typeface="Montserrat" panose="00000500000000000000" pitchFamily="2" charset="0"/>
                  </a:rPr>
                  <a:t>função de ativação</a:t>
                </a:r>
                <a:r>
                  <a:rPr lang="pt-BR">
                    <a:latin typeface="Montserrat" panose="00000500000000000000" pitchFamily="2" charset="0"/>
                  </a:rPr>
                  <a:t>, como </a:t>
                </a:r>
                <a:r>
                  <a:rPr lang="pt-BR" err="1">
                    <a:latin typeface="Montserrat" panose="00000500000000000000" pitchFamily="2" charset="0"/>
                  </a:rPr>
                  <a:t>ReLU</a:t>
                </a:r>
                <a:r>
                  <a:rPr lang="pt-BR">
                    <a:latin typeface="Montserrat" panose="00000500000000000000" pitchFamily="2" charset="0"/>
                  </a:rPr>
                  <a:t>, </a:t>
                </a:r>
                <a:r>
                  <a:rPr lang="pt-BR" err="1">
                    <a:latin typeface="Montserrat" panose="00000500000000000000" pitchFamily="2" charset="0"/>
                  </a:rPr>
                  <a:t>tanh</a:t>
                </a:r>
                <a:r>
                  <a:rPr lang="pt-BR">
                    <a:latin typeface="Montserrat" panose="00000500000000000000" pitchFamily="2" charset="0"/>
                  </a:rPr>
                  <a:t> ou </a:t>
                </a:r>
                <a:r>
                  <a:rPr lang="pt-BR" err="1">
                    <a:latin typeface="Montserrat" panose="00000500000000000000" pitchFamily="2" charset="0"/>
                  </a:rPr>
                  <a:t>sigmoid</a:t>
                </a:r>
                <a:r>
                  <a:rPr lang="pt-BR">
                    <a:latin typeface="Montserrat" panose="00000500000000000000" pitchFamily="2" charset="0"/>
                  </a:rPr>
                  <a:t>;</a:t>
                </a:r>
              </a:p>
              <a:p>
                <a:pPr marL="742950" lvl="1" indent="-285750">
                  <a:buFont typeface="Wingdings" panose="05000000000000000000" pitchFamily="2" charset="2"/>
                  <a:buChar char="§"/>
                </a:pPr>
                <a14:m>
                  <m:oMath xmlns:m="http://schemas.openxmlformats.org/officeDocument/2006/math">
                    <m:acc>
                      <m:accPr>
                        <m:chr m:val="̂"/>
                        <m:ctrlPr>
                          <a:rPr lang="ar-AE" b="1" i="1">
                            <a:latin typeface="Cambria Math" panose="02040503050406030204" pitchFamily="18" charset="0"/>
                          </a:rPr>
                        </m:ctrlPr>
                      </m:accPr>
                      <m:e>
                        <m:r>
                          <a:rPr lang="ar-AE" b="1">
                            <a:latin typeface="Cambria Math" panose="02040503050406030204" pitchFamily="18" charset="0"/>
                          </a:rPr>
                          <m:t>𝐲</m:t>
                        </m:r>
                      </m:e>
                    </m:acc>
                    <m:d>
                      <m:dPr>
                        <m:ctrlPr>
                          <a:rPr lang="ar-AE" b="1" i="1">
                            <a:latin typeface="Cambria Math" panose="02040503050406030204" pitchFamily="18" charset="0"/>
                          </a:rPr>
                        </m:ctrlPr>
                      </m:dPr>
                      <m:e>
                        <m:r>
                          <a:rPr lang="ar-AE" i="1">
                            <a:latin typeface="Cambria Math" panose="02040503050406030204" pitchFamily="18" charset="0"/>
                          </a:rPr>
                          <m:t>𝑡</m:t>
                        </m:r>
                        <m:r>
                          <a:rPr lang="ar-AE">
                            <a:latin typeface="Cambria Math" panose="02040503050406030204" pitchFamily="18" charset="0"/>
                          </a:rPr>
                          <m:t>−</m:t>
                        </m:r>
                        <m:r>
                          <a:rPr lang="ar-AE">
                            <a:latin typeface="Cambria Math" panose="02040503050406030204" pitchFamily="18" charset="0"/>
                          </a:rPr>
                          <m:t>1</m:t>
                        </m:r>
                      </m:e>
                    </m:d>
                    <m:sSub>
                      <m:sSubPr>
                        <m:ctrlPr>
                          <a:rPr lang="ar-AE" b="1" i="1">
                            <a:latin typeface="Cambria Math" panose="02040503050406030204" pitchFamily="18" charset="0"/>
                          </a:rPr>
                        </m:ctrlPr>
                      </m:sSubPr>
                      <m:e>
                        <m:r>
                          <a:rPr lang="ar-AE" b="1">
                            <a:latin typeface="Cambria Math" panose="02040503050406030204" pitchFamily="18" charset="0"/>
                          </a:rPr>
                          <m:t>𝐖</m:t>
                        </m:r>
                      </m:e>
                      <m:sub>
                        <m:acc>
                          <m:accPr>
                            <m:chr m:val="̂"/>
                            <m:ctrlPr>
                              <a:rPr lang="ar-AE" b="1" i="1">
                                <a:latin typeface="Cambria Math" panose="02040503050406030204" pitchFamily="18" charset="0"/>
                              </a:rPr>
                            </m:ctrlPr>
                          </m:accPr>
                          <m:e>
                            <m:r>
                              <a:rPr lang="ar-AE" i="1">
                                <a:latin typeface="Cambria Math" panose="02040503050406030204" pitchFamily="18" charset="0"/>
                              </a:rPr>
                              <m:t>𝑦</m:t>
                            </m:r>
                          </m:e>
                        </m:acc>
                      </m:sub>
                    </m:sSub>
                  </m:oMath>
                </a14:m>
                <a:r>
                  <a:rPr lang="pt-BR">
                    <a:latin typeface="Montserrat" panose="00000500000000000000" pitchFamily="2" charset="0"/>
                  </a:rPr>
                  <a:t>representa a contribuição da </a:t>
                </a:r>
                <a:r>
                  <a:rPr lang="pt-BR" b="1">
                    <a:latin typeface="Montserrat" panose="00000500000000000000" pitchFamily="2" charset="0"/>
                  </a:rPr>
                  <a:t>memória do passo anterior</a:t>
                </a:r>
                <a:r>
                  <a:rPr lang="pt-BR">
                    <a:latin typeface="Montserrat" panose="00000500000000000000" pitchFamily="2" charset="0"/>
                  </a:rPr>
                  <a:t>;</a:t>
                </a:r>
              </a:p>
              <a:p>
                <a:pPr marL="742950" lvl="1" indent="-285750">
                  <a:buFont typeface="Wingdings" panose="05000000000000000000" pitchFamily="2" charset="2"/>
                  <a:buChar char="§"/>
                </a:pPr>
                <a14:m>
                  <m:oMath xmlns:m="http://schemas.openxmlformats.org/officeDocument/2006/math">
                    <m:r>
                      <a:rPr lang="pt-BR" b="1">
                        <a:latin typeface="Cambria Math" panose="02040503050406030204" pitchFamily="18" charset="0"/>
                      </a:rPr>
                      <m:t>𝐱</m:t>
                    </m:r>
                    <m:d>
                      <m:dPr>
                        <m:ctrlPr>
                          <a:rPr lang="ar-AE" b="1" i="1">
                            <a:latin typeface="Cambria Math" panose="02040503050406030204" pitchFamily="18" charset="0"/>
                          </a:rPr>
                        </m:ctrlPr>
                      </m:dPr>
                      <m:e>
                        <m:r>
                          <a:rPr lang="ar-AE" i="1">
                            <a:latin typeface="Cambria Math" panose="02040503050406030204" pitchFamily="18" charset="0"/>
                          </a:rPr>
                          <m:t>𝑡</m:t>
                        </m:r>
                      </m:e>
                    </m:d>
                    <m:sSub>
                      <m:sSubPr>
                        <m:ctrlPr>
                          <a:rPr lang="ar-AE" b="1" i="1">
                            <a:latin typeface="Cambria Math" panose="02040503050406030204" pitchFamily="18" charset="0"/>
                          </a:rPr>
                        </m:ctrlPr>
                      </m:sSubPr>
                      <m:e>
                        <m:r>
                          <a:rPr lang="ar-AE" b="1">
                            <a:latin typeface="Cambria Math" panose="02040503050406030204" pitchFamily="18" charset="0"/>
                          </a:rPr>
                          <m:t>𝐖</m:t>
                        </m:r>
                      </m:e>
                      <m:sub>
                        <m:r>
                          <a:rPr lang="ar-AE" i="1">
                            <a:latin typeface="Cambria Math" panose="02040503050406030204" pitchFamily="18" charset="0"/>
                          </a:rPr>
                          <m:t>𝑥</m:t>
                        </m:r>
                      </m:sub>
                    </m:sSub>
                  </m:oMath>
                </a14:m>
                <a:r>
                  <a:rPr lang="pt-BR">
                    <a:latin typeface="Montserrat" panose="00000500000000000000" pitchFamily="2" charset="0"/>
                  </a:rPr>
                  <a:t>representa a contribuição das </a:t>
                </a:r>
                <a:r>
                  <a:rPr lang="pt-BR" b="1">
                    <a:latin typeface="Montserrat" panose="00000500000000000000" pitchFamily="2" charset="0"/>
                  </a:rPr>
                  <a:t>entradas atuais</a:t>
                </a:r>
                <a:r>
                  <a:rPr lang="pt-BR">
                    <a:latin typeface="Montserrat" panose="00000500000000000000" pitchFamily="2" charset="0"/>
                  </a:rPr>
                  <a:t>.</a:t>
                </a:r>
              </a:p>
              <a:p>
                <a:pPr lvl="1"/>
                <a:endParaRPr lang="pt-BR">
                  <a:latin typeface="Montserrat" panose="00000500000000000000" pitchFamily="2" charset="0"/>
                </a:endParaRPr>
              </a:p>
              <a:p>
                <a:r>
                  <a:rPr lang="pt-BR">
                    <a:latin typeface="Montserrat" panose="00000500000000000000" pitchFamily="2" charset="0"/>
                  </a:rPr>
                  <a:t>Essa formulação mostra de forma clara como a RNN combina </a:t>
                </a:r>
                <a:r>
                  <a:rPr lang="pt-BR" b="1">
                    <a:latin typeface="Montserrat" panose="00000500000000000000" pitchFamily="2" charset="0"/>
                  </a:rPr>
                  <a:t>informações atuais e passadas</a:t>
                </a:r>
                <a:r>
                  <a:rPr lang="pt-BR">
                    <a:latin typeface="Montserrat" panose="00000500000000000000" pitchFamily="2" charset="0"/>
                  </a:rPr>
                  <a:t> para produzir sua saída.</a:t>
                </a:r>
              </a:p>
            </p:txBody>
          </p:sp>
        </mc:Choice>
        <mc:Fallback>
          <p:sp>
            <p:nvSpPr>
              <p:cNvPr id="4" name="CaixaDeTexto 3">
                <a:extLst>
                  <a:ext uri="{FF2B5EF4-FFF2-40B4-BE49-F238E27FC236}">
                    <a16:creationId xmlns:a16="http://schemas.microsoft.com/office/drawing/2014/main" id="{7753A59C-0561-5FBF-2A46-33B75887627E}"/>
                  </a:ext>
                </a:extLst>
              </p:cNvPr>
              <p:cNvSpPr txBox="1">
                <a:spLocks noRot="1" noChangeAspect="1" noMove="1" noResize="1" noEditPoints="1" noAdjustHandles="1" noChangeArrowheads="1" noChangeShapeType="1" noTextEdit="1"/>
              </p:cNvSpPr>
              <p:nvPr/>
            </p:nvSpPr>
            <p:spPr>
              <a:xfrm>
                <a:off x="604684" y="1538482"/>
                <a:ext cx="10982632" cy="4036105"/>
              </a:xfrm>
              <a:prstGeom prst="rect">
                <a:avLst/>
              </a:prstGeom>
              <a:blipFill>
                <a:blip r:embed="rId2"/>
                <a:stretch>
                  <a:fillRect l="-444" t="-906" r="-111" b="-1964"/>
                </a:stretch>
              </a:blipFill>
            </p:spPr>
            <p:txBody>
              <a:bodyPr/>
              <a:lstStyle/>
              <a:p>
                <a:r>
                  <a:rPr lang="en-US">
                    <a:noFill/>
                  </a:rPr>
                  <a:t> </a:t>
                </a:r>
              </a:p>
            </p:txBody>
          </p:sp>
        </mc:Fallback>
      </mc:AlternateContent>
    </p:spTree>
    <p:extLst>
      <p:ext uri="{BB962C8B-B14F-4D97-AF65-F5344CB8AC3E}">
        <p14:creationId xmlns:p14="http://schemas.microsoft.com/office/powerpoint/2010/main" val="2865641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FBC0E-A81E-9253-0638-3940DFA5DD18}"/>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6C4B7EB3-5771-571F-EC40-54A2C8F435A8}"/>
              </a:ext>
            </a:extLst>
          </p:cNvPr>
          <p:cNvSpPr txBox="1"/>
          <p:nvPr/>
        </p:nvSpPr>
        <p:spPr>
          <a:xfrm>
            <a:off x="1361338" y="660012"/>
            <a:ext cx="6400800" cy="461665"/>
          </a:xfrm>
          <a:prstGeom prst="rect">
            <a:avLst/>
          </a:prstGeom>
          <a:noFill/>
        </p:spPr>
        <p:txBody>
          <a:bodyPr wrap="square">
            <a:spAutoFit/>
          </a:bodyPr>
          <a:lstStyle/>
          <a:p>
            <a:pPr fontAlgn="base">
              <a:spcAft>
                <a:spcPts val="2400"/>
              </a:spcAft>
            </a:pPr>
            <a:r>
              <a:rPr lang="pt-BR" sz="2400" b="0" i="0" err="1">
                <a:solidFill>
                  <a:schemeClr val="accent4"/>
                </a:solidFill>
                <a:effectLst/>
                <a:latin typeface="Montserrat" panose="00000500000000000000" pitchFamily="2" charset="0"/>
              </a:rPr>
              <a:t>Mini-batches</a:t>
            </a:r>
            <a:r>
              <a:rPr lang="pt-BR" sz="2400" b="0" i="0">
                <a:solidFill>
                  <a:schemeClr val="accent4"/>
                </a:solidFill>
                <a:effectLst/>
                <a:latin typeface="Montserrat" panose="00000500000000000000" pitchFamily="2" charset="0"/>
              </a:rPr>
              <a:t> e de</a:t>
            </a:r>
            <a:r>
              <a:rPr lang="pt-BR" sz="2400">
                <a:solidFill>
                  <a:schemeClr val="accent4"/>
                </a:solidFill>
                <a:latin typeface="Montserrat" panose="00000500000000000000" pitchFamily="2" charset="0"/>
              </a:rPr>
              <a:t>pendência temporal</a:t>
            </a:r>
            <a:endParaRPr lang="pt-BR" sz="2400" b="0" i="0">
              <a:solidFill>
                <a:schemeClr val="accent4"/>
              </a:solidFill>
              <a:effectLst/>
              <a:latin typeface="Montserrat" panose="00000500000000000000" pitchFamily="2" charset="0"/>
            </a:endParaRPr>
          </a:p>
        </p:txBody>
      </p:sp>
      <mc:AlternateContent xmlns:mc="http://schemas.openxmlformats.org/markup-compatibility/2006">
        <mc:Choice xmlns:a14="http://schemas.microsoft.com/office/drawing/2010/main" Requires="a14">
          <p:sp>
            <p:nvSpPr>
              <p:cNvPr id="3" name="CaixaDeTexto 2">
                <a:extLst>
                  <a:ext uri="{FF2B5EF4-FFF2-40B4-BE49-F238E27FC236}">
                    <a16:creationId xmlns:a16="http://schemas.microsoft.com/office/drawing/2014/main" id="{35318C95-30E4-A15A-D16F-DEC580E78182}"/>
                  </a:ext>
                </a:extLst>
              </p:cNvPr>
              <p:cNvSpPr txBox="1"/>
              <p:nvPr/>
            </p:nvSpPr>
            <p:spPr>
              <a:xfrm>
                <a:off x="663545" y="1680861"/>
                <a:ext cx="10840596" cy="4050276"/>
              </a:xfrm>
              <a:prstGeom prst="rect">
                <a:avLst/>
              </a:prstGeom>
              <a:noFill/>
            </p:spPr>
            <p:txBody>
              <a:bodyPr wrap="square">
                <a:spAutoFit/>
              </a:bodyPr>
              <a:lstStyle/>
              <a:p>
                <a:r>
                  <a:rPr lang="pt-BR">
                    <a:latin typeface="Montserrat" panose="00000500000000000000" pitchFamily="2" charset="0"/>
                  </a:rPr>
                  <a:t>Para um </a:t>
                </a:r>
                <a:r>
                  <a:rPr lang="pt-BR" b="1" err="1">
                    <a:latin typeface="Montserrat" panose="00000500000000000000" pitchFamily="2" charset="0"/>
                  </a:rPr>
                  <a:t>mini-batch</a:t>
                </a:r>
                <a:r>
                  <a:rPr lang="pt-BR">
                    <a:latin typeface="Montserrat" panose="00000500000000000000" pitchFamily="2" charset="0"/>
                  </a:rPr>
                  <a:t> com </a:t>
                </a:r>
                <a14:m>
                  <m:oMath xmlns:m="http://schemas.openxmlformats.org/officeDocument/2006/math">
                    <m:r>
                      <a:rPr lang="pt-BR" i="1">
                        <a:latin typeface="Cambria Math" panose="02040503050406030204" pitchFamily="18" charset="0"/>
                      </a:rPr>
                      <m:t>𝑚</m:t>
                    </m:r>
                  </m:oMath>
                </a14:m>
                <a:r>
                  <a:rPr lang="pt-BR">
                    <a:latin typeface="Montserrat" panose="00000500000000000000" pitchFamily="2" charset="0"/>
                  </a:rPr>
                  <a:t> instâncias, as </a:t>
                </a:r>
                <a:r>
                  <a:rPr lang="pt-BR" b="1">
                    <a:latin typeface="Montserrat" panose="00000500000000000000" pitchFamily="2" charset="0"/>
                  </a:rPr>
                  <a:t>entradas</a:t>
                </a:r>
                <a:r>
                  <a:rPr lang="pt-BR">
                    <a:latin typeface="Montserrat" panose="00000500000000000000" pitchFamily="2" charset="0"/>
                  </a:rPr>
                  <a:t> no instante </a:t>
                </a:r>
                <a14:m>
                  <m:oMath xmlns:m="http://schemas.openxmlformats.org/officeDocument/2006/math">
                    <m:r>
                      <a:rPr lang="pt-BR" i="1">
                        <a:latin typeface="Cambria Math" panose="02040503050406030204" pitchFamily="18" charset="0"/>
                      </a:rPr>
                      <m:t>𝑡</m:t>
                    </m:r>
                  </m:oMath>
                </a14:m>
                <a:r>
                  <a:rPr lang="pt-BR">
                    <a:latin typeface="Montserrat" panose="00000500000000000000" pitchFamily="2" charset="0"/>
                  </a:rPr>
                  <a:t>são organizadas na matriz </a:t>
                </a:r>
                <a14:m>
                  <m:oMath xmlns:m="http://schemas.openxmlformats.org/officeDocument/2006/math">
                    <m:r>
                      <a:rPr lang="pt-BR" b="1">
                        <a:latin typeface="Cambria Math" panose="02040503050406030204" pitchFamily="18" charset="0"/>
                      </a:rPr>
                      <m:t>𝐗</m:t>
                    </m:r>
                    <m:d>
                      <m:dPr>
                        <m:ctrlPr>
                          <a:rPr lang="ar-AE" b="1" i="1">
                            <a:latin typeface="Cambria Math" panose="02040503050406030204" pitchFamily="18" charset="0"/>
                          </a:rPr>
                        </m:ctrlPr>
                      </m:dPr>
                      <m:e>
                        <m:r>
                          <a:rPr lang="ar-AE" i="1">
                            <a:latin typeface="Cambria Math" panose="02040503050406030204" pitchFamily="18" charset="0"/>
                          </a:rPr>
                          <m:t>𝑡</m:t>
                        </m:r>
                      </m:e>
                    </m:d>
                  </m:oMath>
                </a14:m>
                <a:r>
                  <a:rPr lang="ar-AE">
                    <a:latin typeface="Montserrat" panose="00000500000000000000" pitchFamily="2" charset="0"/>
                  </a:rPr>
                  <a:t>, </a:t>
                </a:r>
                <a:r>
                  <a:rPr lang="pt-BR">
                    <a:latin typeface="Montserrat" panose="00000500000000000000" pitchFamily="2" charset="0"/>
                  </a:rPr>
                  <a:t>e as </a:t>
                </a:r>
                <a:r>
                  <a:rPr lang="pt-BR" b="1">
                    <a:latin typeface="Montserrat" panose="00000500000000000000" pitchFamily="2" charset="0"/>
                  </a:rPr>
                  <a:t>saídas</a:t>
                </a:r>
                <a:r>
                  <a:rPr lang="pt-BR">
                    <a:latin typeface="Montserrat" panose="00000500000000000000" pitchFamily="2" charset="0"/>
                  </a:rPr>
                  <a:t> na matriz </a:t>
                </a:r>
                <a14:m>
                  <m:oMath xmlns:m="http://schemas.openxmlformats.org/officeDocument/2006/math">
                    <m:acc>
                      <m:accPr>
                        <m:chr m:val="̂"/>
                        <m:ctrlPr>
                          <a:rPr lang="ar-AE" b="1" i="1">
                            <a:latin typeface="Cambria Math" panose="02040503050406030204" pitchFamily="18" charset="0"/>
                          </a:rPr>
                        </m:ctrlPr>
                      </m:accPr>
                      <m:e>
                        <m:r>
                          <a:rPr lang="ar-AE" b="1">
                            <a:latin typeface="Cambria Math" panose="02040503050406030204" pitchFamily="18" charset="0"/>
                          </a:rPr>
                          <m:t>𝐘</m:t>
                        </m:r>
                      </m:e>
                    </m:acc>
                    <m:d>
                      <m:dPr>
                        <m:ctrlPr>
                          <a:rPr lang="ar-AE" b="1" i="1">
                            <a:latin typeface="Cambria Math" panose="02040503050406030204" pitchFamily="18" charset="0"/>
                          </a:rPr>
                        </m:ctrlPr>
                      </m:dPr>
                      <m:e>
                        <m:r>
                          <a:rPr lang="ar-AE" i="1">
                            <a:latin typeface="Cambria Math" panose="02040503050406030204" pitchFamily="18" charset="0"/>
                          </a:rPr>
                          <m:t>𝑡</m:t>
                        </m:r>
                      </m:e>
                    </m:d>
                  </m:oMath>
                </a14:m>
                <a:r>
                  <a:rPr lang="ar-AE">
                    <a:latin typeface="Montserrat" panose="00000500000000000000" pitchFamily="2" charset="0"/>
                  </a:rPr>
                  <a:t>.</a:t>
                </a:r>
                <a:r>
                  <a:rPr lang="pt-BR">
                    <a:latin typeface="Montserrat" panose="00000500000000000000" pitchFamily="2" charset="0"/>
                  </a:rPr>
                  <a:t> A equação da </a:t>
                </a:r>
                <a:r>
                  <a:rPr lang="pt-BR" b="1">
                    <a:latin typeface="Montserrat" panose="00000500000000000000" pitchFamily="2" charset="0"/>
                  </a:rPr>
                  <a:t>camada recorrente</a:t>
                </a:r>
                <a:r>
                  <a:rPr lang="pt-BR">
                    <a:latin typeface="Montserrat" panose="00000500000000000000" pitchFamily="2" charset="0"/>
                  </a:rPr>
                  <a:t> pode então ser escrita como:</a:t>
                </a:r>
              </a:p>
              <a:p>
                <a:endParaRPr lang="pt-BR">
                  <a:latin typeface="Montserrat" panose="00000500000000000000" pitchFamily="2" charset="0"/>
                </a:endParaRPr>
              </a:p>
              <a:p>
                <a:pPr/>
                <a14:m>
                  <m:oMathPara xmlns:m="http://schemas.openxmlformats.org/officeDocument/2006/math">
                    <m:oMathParaPr>
                      <m:jc m:val="centerGroup"/>
                    </m:oMathParaPr>
                    <m:oMath xmlns:m="http://schemas.openxmlformats.org/officeDocument/2006/math">
                      <m:acc>
                        <m:accPr>
                          <m:chr m:val="̂"/>
                          <m:ctrlPr>
                            <a:rPr lang="ar-AE" b="1" i="1">
                              <a:latin typeface="Cambria Math" panose="02040503050406030204" pitchFamily="18" charset="0"/>
                            </a:rPr>
                          </m:ctrlPr>
                        </m:accPr>
                        <m:e>
                          <m:r>
                            <a:rPr lang="ar-AE" b="1">
                              <a:latin typeface="Cambria Math" panose="02040503050406030204" pitchFamily="18" charset="0"/>
                            </a:rPr>
                            <m:t>𝐘</m:t>
                          </m:r>
                        </m:e>
                      </m:acc>
                      <m:d>
                        <m:dPr>
                          <m:ctrlPr>
                            <a:rPr lang="ar-AE" b="1" i="1">
                              <a:latin typeface="Cambria Math" panose="02040503050406030204" pitchFamily="18" charset="0"/>
                            </a:rPr>
                          </m:ctrlPr>
                        </m:dPr>
                        <m:e>
                          <m:r>
                            <a:rPr lang="ar-AE" i="1">
                              <a:latin typeface="Cambria Math" panose="02040503050406030204" pitchFamily="18" charset="0"/>
                            </a:rPr>
                            <m:t>𝑡</m:t>
                          </m:r>
                        </m:e>
                      </m:d>
                      <m:r>
                        <a:rPr lang="ar-AE">
                          <a:latin typeface="Cambria Math" panose="02040503050406030204" pitchFamily="18" charset="0"/>
                        </a:rPr>
                        <m:t>=</m:t>
                      </m:r>
                      <m:r>
                        <a:rPr lang="ar-AE" i="1">
                          <a:latin typeface="Cambria Math" panose="02040503050406030204" pitchFamily="18" charset="0"/>
                        </a:rPr>
                        <m:t>𝜙</m:t>
                      </m:r>
                      <m:r>
                        <a:rPr lang="ar-AE">
                          <a:latin typeface="Cambria Math" panose="02040503050406030204" pitchFamily="18" charset="0"/>
                        </a:rPr>
                        <m:t>(</m:t>
                      </m:r>
                      <m:r>
                        <a:rPr lang="ar-AE" b="1">
                          <a:latin typeface="Cambria Math" panose="02040503050406030204" pitchFamily="18" charset="0"/>
                        </a:rPr>
                        <m:t>𝐗</m:t>
                      </m:r>
                      <m:d>
                        <m:dPr>
                          <m:ctrlPr>
                            <a:rPr lang="ar-AE" b="1" i="1">
                              <a:latin typeface="Cambria Math" panose="02040503050406030204" pitchFamily="18" charset="0"/>
                            </a:rPr>
                          </m:ctrlPr>
                        </m:dPr>
                        <m:e>
                          <m:r>
                            <a:rPr lang="ar-AE" i="1">
                              <a:latin typeface="Cambria Math" panose="02040503050406030204" pitchFamily="18" charset="0"/>
                            </a:rPr>
                            <m:t>𝑡</m:t>
                          </m:r>
                        </m:e>
                      </m:d>
                      <m:sSub>
                        <m:sSubPr>
                          <m:ctrlPr>
                            <a:rPr lang="ar-AE" b="1" i="1">
                              <a:latin typeface="Cambria Math" panose="02040503050406030204" pitchFamily="18" charset="0"/>
                            </a:rPr>
                          </m:ctrlPr>
                        </m:sSubPr>
                        <m:e>
                          <m:r>
                            <a:rPr lang="ar-AE" b="1">
                              <a:latin typeface="Cambria Math" panose="02040503050406030204" pitchFamily="18" charset="0"/>
                            </a:rPr>
                            <m:t>𝐖</m:t>
                          </m:r>
                        </m:e>
                        <m:sub>
                          <m:r>
                            <a:rPr lang="ar-AE" i="1">
                              <a:latin typeface="Cambria Math" panose="02040503050406030204" pitchFamily="18" charset="0"/>
                            </a:rPr>
                            <m:t>𝑥</m:t>
                          </m:r>
                        </m:sub>
                      </m:sSub>
                      <m:r>
                        <a:rPr lang="ar-AE">
                          <a:latin typeface="Cambria Math" panose="02040503050406030204" pitchFamily="18" charset="0"/>
                        </a:rPr>
                        <m:t>+</m:t>
                      </m:r>
                      <m:acc>
                        <m:accPr>
                          <m:chr m:val="̂"/>
                          <m:ctrlPr>
                            <a:rPr lang="ar-AE" i="1">
                              <a:latin typeface="Cambria Math" panose="02040503050406030204" pitchFamily="18" charset="0"/>
                            </a:rPr>
                          </m:ctrlPr>
                        </m:accPr>
                        <m:e>
                          <m:r>
                            <a:rPr lang="ar-AE" b="1">
                              <a:latin typeface="Cambria Math" panose="02040503050406030204" pitchFamily="18" charset="0"/>
                            </a:rPr>
                            <m:t>𝐘</m:t>
                          </m:r>
                        </m:e>
                      </m:acc>
                      <m:d>
                        <m:dPr>
                          <m:ctrlPr>
                            <a:rPr lang="ar-AE" i="1">
                              <a:latin typeface="Cambria Math" panose="02040503050406030204" pitchFamily="18" charset="0"/>
                            </a:rPr>
                          </m:ctrlPr>
                        </m:dPr>
                        <m:e>
                          <m:r>
                            <a:rPr lang="ar-AE" i="1">
                              <a:latin typeface="Cambria Math" panose="02040503050406030204" pitchFamily="18" charset="0"/>
                            </a:rPr>
                            <m:t>𝑡</m:t>
                          </m:r>
                          <m:r>
                            <a:rPr lang="ar-AE">
                              <a:latin typeface="Cambria Math" panose="02040503050406030204" pitchFamily="18" charset="0"/>
                            </a:rPr>
                            <m:t>−</m:t>
                          </m:r>
                          <m:r>
                            <a:rPr lang="ar-AE">
                              <a:latin typeface="Cambria Math" panose="02040503050406030204" pitchFamily="18" charset="0"/>
                            </a:rPr>
                            <m:t>1</m:t>
                          </m:r>
                        </m:e>
                      </m:d>
                      <m:sSub>
                        <m:sSubPr>
                          <m:ctrlPr>
                            <a:rPr lang="ar-AE" i="1">
                              <a:latin typeface="Cambria Math" panose="02040503050406030204" pitchFamily="18" charset="0"/>
                            </a:rPr>
                          </m:ctrlPr>
                        </m:sSubPr>
                        <m:e>
                          <m:r>
                            <a:rPr lang="ar-AE" b="1">
                              <a:latin typeface="Cambria Math" panose="02040503050406030204" pitchFamily="18" charset="0"/>
                            </a:rPr>
                            <m:t>𝐖</m:t>
                          </m:r>
                        </m:e>
                        <m:sub>
                          <m:acc>
                            <m:accPr>
                              <m:chr m:val="̂"/>
                              <m:ctrlPr>
                                <a:rPr lang="ar-AE" b="1" i="1">
                                  <a:latin typeface="Cambria Math" panose="02040503050406030204" pitchFamily="18" charset="0"/>
                                </a:rPr>
                              </m:ctrlPr>
                            </m:accPr>
                            <m:e>
                              <m:r>
                                <a:rPr lang="ar-AE" i="1">
                                  <a:latin typeface="Cambria Math" panose="02040503050406030204" pitchFamily="18" charset="0"/>
                                </a:rPr>
                                <m:t>𝑦</m:t>
                              </m:r>
                            </m:e>
                          </m:acc>
                        </m:sub>
                      </m:sSub>
                      <m:r>
                        <a:rPr lang="ar-AE">
                          <a:latin typeface="Cambria Math" panose="02040503050406030204" pitchFamily="18" charset="0"/>
                        </a:rPr>
                        <m:t>+</m:t>
                      </m:r>
                      <m:r>
                        <a:rPr lang="ar-AE" b="1">
                          <a:latin typeface="Cambria Math" panose="02040503050406030204" pitchFamily="18" charset="0"/>
                        </a:rPr>
                        <m:t>𝐛</m:t>
                      </m:r>
                      <m:r>
                        <a:rPr lang="ar-AE">
                          <a:latin typeface="Cambria Math" panose="02040503050406030204" pitchFamily="18" charset="0"/>
                        </a:rPr>
                        <m:t>)</m:t>
                      </m:r>
                    </m:oMath>
                  </m:oMathPara>
                </a14:m>
                <a:endParaRPr lang="ar-AE" b="0">
                  <a:latin typeface="Montserrat" panose="00000500000000000000" pitchFamily="2" charset="0"/>
                </a:endParaRPr>
              </a:p>
              <a:p>
                <a:endParaRPr lang="pt-BR">
                  <a:latin typeface="Montserrat" panose="00000500000000000000" pitchFamily="2" charset="0"/>
                </a:endParaRPr>
              </a:p>
              <a:p>
                <a:r>
                  <a:rPr lang="pt-BR">
                    <a:latin typeface="Montserrat" panose="00000500000000000000" pitchFamily="2" charset="0"/>
                  </a:rPr>
                  <a:t>Frequentemente, para simplificar a implementação:</a:t>
                </a:r>
              </a:p>
              <a:p>
                <a:endParaRPr lang="pt-BR">
                  <a:latin typeface="Montserrat" panose="00000500000000000000" pitchFamily="2" charset="0"/>
                </a:endParaRPr>
              </a:p>
              <a:p>
                <a:pPr marL="742950" lvl="1" indent="-285750">
                  <a:buFont typeface="Wingdings" panose="05000000000000000000" pitchFamily="2" charset="2"/>
                  <a:buChar char="§"/>
                </a:pPr>
                <a:r>
                  <a:rPr lang="pt-BR">
                    <a:latin typeface="Montserrat" panose="00000500000000000000" pitchFamily="2" charset="0"/>
                  </a:rPr>
                  <a:t>As matrizes </a:t>
                </a:r>
                <a14:m>
                  <m:oMath xmlns:m="http://schemas.openxmlformats.org/officeDocument/2006/math">
                    <m:sSub>
                      <m:sSubPr>
                        <m:ctrlPr>
                          <a:rPr lang="ar-AE" b="1" i="1">
                            <a:latin typeface="Cambria Math" panose="02040503050406030204" pitchFamily="18" charset="0"/>
                          </a:rPr>
                        </m:ctrlPr>
                      </m:sSubPr>
                      <m:e>
                        <m:r>
                          <a:rPr lang="ar-AE" b="1">
                            <a:latin typeface="Cambria Math" panose="02040503050406030204" pitchFamily="18" charset="0"/>
                          </a:rPr>
                          <m:t>𝐖</m:t>
                        </m:r>
                      </m:e>
                      <m:sub>
                        <m:r>
                          <a:rPr lang="ar-AE" i="1">
                            <a:latin typeface="Cambria Math" panose="02040503050406030204" pitchFamily="18" charset="0"/>
                          </a:rPr>
                          <m:t>𝑥</m:t>
                        </m:r>
                      </m:sub>
                    </m:sSub>
                  </m:oMath>
                </a14:m>
                <a:r>
                  <a:rPr lang="pt-BR">
                    <a:latin typeface="Montserrat" panose="00000500000000000000" pitchFamily="2" charset="0"/>
                  </a:rPr>
                  <a:t>e </a:t>
                </a:r>
                <a14:m>
                  <m:oMath xmlns:m="http://schemas.openxmlformats.org/officeDocument/2006/math">
                    <m:sSub>
                      <m:sSubPr>
                        <m:ctrlPr>
                          <a:rPr lang="ar-AE" b="1" i="1">
                            <a:latin typeface="Cambria Math" panose="02040503050406030204" pitchFamily="18" charset="0"/>
                          </a:rPr>
                        </m:ctrlPr>
                      </m:sSubPr>
                      <m:e>
                        <m:r>
                          <a:rPr lang="ar-AE" b="1">
                            <a:latin typeface="Cambria Math" panose="02040503050406030204" pitchFamily="18" charset="0"/>
                          </a:rPr>
                          <m:t>𝐖</m:t>
                        </m:r>
                      </m:e>
                      <m:sub>
                        <m:acc>
                          <m:accPr>
                            <m:chr m:val="̂"/>
                            <m:ctrlPr>
                              <a:rPr lang="ar-AE" b="1" i="1">
                                <a:latin typeface="Cambria Math" panose="02040503050406030204" pitchFamily="18" charset="0"/>
                              </a:rPr>
                            </m:ctrlPr>
                          </m:accPr>
                          <m:e>
                            <m:r>
                              <a:rPr lang="ar-AE" i="1">
                                <a:latin typeface="Cambria Math" panose="02040503050406030204" pitchFamily="18" charset="0"/>
                              </a:rPr>
                              <m:t>𝑦</m:t>
                            </m:r>
                          </m:e>
                        </m:acc>
                      </m:sub>
                    </m:sSub>
                  </m:oMath>
                </a14:m>
                <a:r>
                  <a:rPr lang="pt-BR">
                    <a:latin typeface="Montserrat" panose="00000500000000000000" pitchFamily="2" charset="0"/>
                  </a:rPr>
                  <a:t>são </a:t>
                </a:r>
                <a:r>
                  <a:rPr lang="pt-BR" b="1">
                    <a:latin typeface="Montserrat" panose="00000500000000000000" pitchFamily="2" charset="0"/>
                  </a:rPr>
                  <a:t>concatenadas verticalmente</a:t>
                </a:r>
                <a:r>
                  <a:rPr lang="pt-BR">
                    <a:latin typeface="Montserrat" panose="00000500000000000000" pitchFamily="2" charset="0"/>
                  </a:rPr>
                  <a:t> em uma única matriz </a:t>
                </a:r>
                <a14:m>
                  <m:oMath xmlns:m="http://schemas.openxmlformats.org/officeDocument/2006/math">
                    <m:r>
                      <a:rPr lang="pt-BR" b="1">
                        <a:latin typeface="Cambria Math" panose="02040503050406030204" pitchFamily="18" charset="0"/>
                      </a:rPr>
                      <m:t>𝐖</m:t>
                    </m:r>
                  </m:oMath>
                </a14:m>
                <a:r>
                  <a:rPr lang="pt-BR">
                    <a:latin typeface="Montserrat" panose="00000500000000000000" pitchFamily="2" charset="0"/>
                  </a:rPr>
                  <a:t>;</a:t>
                </a:r>
              </a:p>
              <a:p>
                <a:pPr marL="742950" lvl="1" indent="-285750">
                  <a:buFont typeface="Wingdings" panose="05000000000000000000" pitchFamily="2" charset="2"/>
                  <a:buChar char="§"/>
                </a:pPr>
                <a:r>
                  <a:rPr lang="pt-BR">
                    <a:latin typeface="Montserrat" panose="00000500000000000000" pitchFamily="2" charset="0"/>
                  </a:rPr>
                  <a:t>As matrizes </a:t>
                </a:r>
                <a14:m>
                  <m:oMath xmlns:m="http://schemas.openxmlformats.org/officeDocument/2006/math">
                    <m:r>
                      <a:rPr lang="pt-BR" b="1">
                        <a:latin typeface="Cambria Math" panose="02040503050406030204" pitchFamily="18" charset="0"/>
                      </a:rPr>
                      <m:t>𝐗</m:t>
                    </m:r>
                    <m:d>
                      <m:dPr>
                        <m:ctrlPr>
                          <a:rPr lang="ar-AE" b="1" i="1">
                            <a:latin typeface="Cambria Math" panose="02040503050406030204" pitchFamily="18" charset="0"/>
                          </a:rPr>
                        </m:ctrlPr>
                      </m:dPr>
                      <m:e>
                        <m:r>
                          <a:rPr lang="ar-AE" i="1">
                            <a:latin typeface="Cambria Math" panose="02040503050406030204" pitchFamily="18" charset="0"/>
                          </a:rPr>
                          <m:t>𝑡</m:t>
                        </m:r>
                      </m:e>
                    </m:d>
                  </m:oMath>
                </a14:m>
                <a:r>
                  <a:rPr lang="pt-BR">
                    <a:latin typeface="Montserrat" panose="00000500000000000000" pitchFamily="2" charset="0"/>
                  </a:rPr>
                  <a:t>e </a:t>
                </a:r>
                <a14:m>
                  <m:oMath xmlns:m="http://schemas.openxmlformats.org/officeDocument/2006/math">
                    <m:acc>
                      <m:accPr>
                        <m:chr m:val="̂"/>
                        <m:ctrlPr>
                          <a:rPr lang="ar-AE" b="1" i="1">
                            <a:latin typeface="Cambria Math" panose="02040503050406030204" pitchFamily="18" charset="0"/>
                          </a:rPr>
                        </m:ctrlPr>
                      </m:accPr>
                      <m:e>
                        <m:r>
                          <a:rPr lang="ar-AE" b="1">
                            <a:latin typeface="Cambria Math" panose="02040503050406030204" pitchFamily="18" charset="0"/>
                          </a:rPr>
                          <m:t>𝐘</m:t>
                        </m:r>
                      </m:e>
                    </m:acc>
                    <m:d>
                      <m:dPr>
                        <m:ctrlPr>
                          <a:rPr lang="ar-AE" b="1" i="1">
                            <a:latin typeface="Cambria Math" panose="02040503050406030204" pitchFamily="18" charset="0"/>
                          </a:rPr>
                        </m:ctrlPr>
                      </m:dPr>
                      <m:e>
                        <m:r>
                          <a:rPr lang="ar-AE" i="1">
                            <a:latin typeface="Cambria Math" panose="02040503050406030204" pitchFamily="18" charset="0"/>
                          </a:rPr>
                          <m:t>𝑡</m:t>
                        </m:r>
                        <m:r>
                          <a:rPr lang="ar-AE">
                            <a:latin typeface="Cambria Math" panose="02040503050406030204" pitchFamily="18" charset="0"/>
                          </a:rPr>
                          <m:t>−</m:t>
                        </m:r>
                        <m:r>
                          <a:rPr lang="ar-AE">
                            <a:latin typeface="Cambria Math" panose="02040503050406030204" pitchFamily="18" charset="0"/>
                          </a:rPr>
                          <m:t>1</m:t>
                        </m:r>
                      </m:e>
                    </m:d>
                  </m:oMath>
                </a14:m>
                <a:r>
                  <a:rPr lang="pt-BR">
                    <a:latin typeface="Montserrat" panose="00000500000000000000" pitchFamily="2" charset="0"/>
                  </a:rPr>
                  <a:t>são </a:t>
                </a:r>
                <a:r>
                  <a:rPr lang="pt-BR" b="1">
                    <a:latin typeface="Montserrat" panose="00000500000000000000" pitchFamily="2" charset="0"/>
                  </a:rPr>
                  <a:t>concatenadas horizontalmente</a:t>
                </a:r>
                <a:r>
                  <a:rPr lang="pt-BR">
                    <a:latin typeface="Montserrat" panose="00000500000000000000" pitchFamily="2" charset="0"/>
                  </a:rPr>
                  <a:t>.</a:t>
                </a:r>
              </a:p>
              <a:p>
                <a:pPr marL="742950" lvl="1" indent="-285750">
                  <a:buFont typeface="Wingdings" panose="05000000000000000000" pitchFamily="2" charset="2"/>
                  <a:buChar char="§"/>
                </a:pPr>
                <a:endParaRPr lang="pt-BR">
                  <a:latin typeface="Montserrat" panose="00000500000000000000" pitchFamily="2" charset="0"/>
                </a:endParaRPr>
              </a:p>
              <a:p>
                <a:r>
                  <a:rPr lang="pt-BR">
                    <a:latin typeface="Montserrat" panose="00000500000000000000" pitchFamily="2" charset="0"/>
                  </a:rPr>
                  <a:t>É importante observar que </a:t>
                </a:r>
                <a14:m>
                  <m:oMath xmlns:m="http://schemas.openxmlformats.org/officeDocument/2006/math">
                    <m:acc>
                      <m:accPr>
                        <m:chr m:val="̂"/>
                        <m:ctrlPr>
                          <a:rPr lang="ar-AE" b="1" i="1">
                            <a:latin typeface="Cambria Math" panose="02040503050406030204" pitchFamily="18" charset="0"/>
                          </a:rPr>
                        </m:ctrlPr>
                      </m:accPr>
                      <m:e>
                        <m:r>
                          <a:rPr lang="ar-AE" b="1">
                            <a:latin typeface="Cambria Math" panose="02040503050406030204" pitchFamily="18" charset="0"/>
                          </a:rPr>
                          <m:t>𝐘</m:t>
                        </m:r>
                      </m:e>
                    </m:acc>
                    <m:d>
                      <m:dPr>
                        <m:ctrlPr>
                          <a:rPr lang="ar-AE" b="1" i="1">
                            <a:latin typeface="Cambria Math" panose="02040503050406030204" pitchFamily="18" charset="0"/>
                          </a:rPr>
                        </m:ctrlPr>
                      </m:dPr>
                      <m:e>
                        <m:r>
                          <a:rPr lang="ar-AE" i="1">
                            <a:latin typeface="Cambria Math" panose="02040503050406030204" pitchFamily="18" charset="0"/>
                          </a:rPr>
                          <m:t>𝑡</m:t>
                        </m:r>
                      </m:e>
                    </m:d>
                  </m:oMath>
                </a14:m>
                <a:r>
                  <a:rPr lang="pt-BR" b="1">
                    <a:latin typeface="Montserrat" panose="00000500000000000000" pitchFamily="2" charset="0"/>
                  </a:rPr>
                  <a:t> depende de todas as entradas anteriores desde </a:t>
                </a:r>
                <a14:m>
                  <m:oMath xmlns:m="http://schemas.openxmlformats.org/officeDocument/2006/math">
                    <m:r>
                      <a:rPr lang="pt-BR" b="1" i="1">
                        <a:latin typeface="Cambria Math" panose="02040503050406030204" pitchFamily="18" charset="0"/>
                      </a:rPr>
                      <m:t>𝒕</m:t>
                    </m:r>
                    <m:r>
                      <a:rPr lang="pt-BR" b="1">
                        <a:latin typeface="Cambria Math" panose="02040503050406030204" pitchFamily="18" charset="0"/>
                      </a:rPr>
                      <m:t>=</m:t>
                    </m:r>
                    <m:r>
                      <a:rPr lang="pt-BR" b="1" i="1">
                        <a:latin typeface="Cambria Math" panose="02040503050406030204" pitchFamily="18" charset="0"/>
                      </a:rPr>
                      <m:t>𝟎</m:t>
                    </m:r>
                  </m:oMath>
                </a14:m>
                <a:r>
                  <a:rPr lang="pt-BR">
                    <a:latin typeface="Montserrat" panose="00000500000000000000" pitchFamily="2" charset="0"/>
                  </a:rPr>
                  <a:t>, pois cada saída carrega informações acumuladas ao longo do tempo. No instante inicial, como ainda não há saídas anteriores, essas são assumidas como </a:t>
                </a:r>
                <a:r>
                  <a:rPr lang="pt-BR" b="1">
                    <a:latin typeface="Montserrat" panose="00000500000000000000" pitchFamily="2" charset="0"/>
                  </a:rPr>
                  <a:t>vetores nulos</a:t>
                </a:r>
                <a:r>
                  <a:rPr lang="pt-BR">
                    <a:latin typeface="Montserrat" panose="00000500000000000000" pitchFamily="2" charset="0"/>
                  </a:rPr>
                  <a:t>.</a:t>
                </a:r>
              </a:p>
            </p:txBody>
          </p:sp>
        </mc:Choice>
        <mc:Fallback>
          <p:sp>
            <p:nvSpPr>
              <p:cNvPr id="3" name="CaixaDeTexto 2">
                <a:extLst>
                  <a:ext uri="{FF2B5EF4-FFF2-40B4-BE49-F238E27FC236}">
                    <a16:creationId xmlns:a16="http://schemas.microsoft.com/office/drawing/2014/main" id="{35318C95-30E4-A15A-D16F-DEC580E78182}"/>
                  </a:ext>
                </a:extLst>
              </p:cNvPr>
              <p:cNvSpPr txBox="1">
                <a:spLocks noRot="1" noChangeAspect="1" noMove="1" noResize="1" noEditPoints="1" noAdjustHandles="1" noChangeArrowheads="1" noChangeShapeType="1" noTextEdit="1"/>
              </p:cNvSpPr>
              <p:nvPr/>
            </p:nvSpPr>
            <p:spPr>
              <a:xfrm>
                <a:off x="663545" y="1680861"/>
                <a:ext cx="10840596" cy="4050276"/>
              </a:xfrm>
              <a:prstGeom prst="rect">
                <a:avLst/>
              </a:prstGeom>
              <a:blipFill>
                <a:blip r:embed="rId2"/>
                <a:stretch>
                  <a:fillRect l="-506" t="-1054"/>
                </a:stretch>
              </a:blipFill>
            </p:spPr>
            <p:txBody>
              <a:bodyPr/>
              <a:lstStyle/>
              <a:p>
                <a:r>
                  <a:rPr lang="en-US">
                    <a:noFill/>
                  </a:rPr>
                  <a:t> </a:t>
                </a:r>
              </a:p>
            </p:txBody>
          </p:sp>
        </mc:Fallback>
      </mc:AlternateContent>
    </p:spTree>
    <p:extLst>
      <p:ext uri="{BB962C8B-B14F-4D97-AF65-F5344CB8AC3E}">
        <p14:creationId xmlns:p14="http://schemas.microsoft.com/office/powerpoint/2010/main" val="914629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5EB717-D574-DCA4-4373-199314F8CF37}"/>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3B9196F2-7A17-9817-1E7B-7737C5A1D3BE}"/>
              </a:ext>
            </a:extLst>
          </p:cNvPr>
          <p:cNvSpPr txBox="1"/>
          <p:nvPr/>
        </p:nvSpPr>
        <p:spPr>
          <a:xfrm>
            <a:off x="1336625" y="845364"/>
            <a:ext cx="6400800"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Memória em redes neurais recorrentes</a:t>
            </a:r>
          </a:p>
        </p:txBody>
      </p:sp>
      <mc:AlternateContent xmlns:mc="http://schemas.openxmlformats.org/markup-compatibility/2006">
        <mc:Choice xmlns:a14="http://schemas.microsoft.com/office/drawing/2010/main" Requires="a14">
          <p:sp>
            <p:nvSpPr>
              <p:cNvPr id="4" name="CaixaDeTexto 3">
                <a:extLst>
                  <a:ext uri="{FF2B5EF4-FFF2-40B4-BE49-F238E27FC236}">
                    <a16:creationId xmlns:a16="http://schemas.microsoft.com/office/drawing/2014/main" id="{87434EA3-2077-9140-ACE8-16A80E373F4A}"/>
                  </a:ext>
                </a:extLst>
              </p:cNvPr>
              <p:cNvSpPr txBox="1"/>
              <p:nvPr/>
            </p:nvSpPr>
            <p:spPr>
              <a:xfrm>
                <a:off x="452283" y="1614779"/>
                <a:ext cx="6135329" cy="4247317"/>
              </a:xfrm>
              <a:prstGeom prst="rect">
                <a:avLst/>
              </a:prstGeom>
              <a:noFill/>
            </p:spPr>
            <p:txBody>
              <a:bodyPr wrap="square">
                <a:spAutoFit/>
              </a:bodyPr>
              <a:lstStyle/>
              <a:p>
                <a:r>
                  <a:rPr lang="pt-BR">
                    <a:latin typeface="Montserrat" panose="00000500000000000000" pitchFamily="2" charset="0"/>
                  </a:rPr>
                  <a:t>Como a </a:t>
                </a:r>
                <a:r>
                  <a:rPr lang="pt-BR" b="1">
                    <a:latin typeface="Montserrat" panose="00000500000000000000" pitchFamily="2" charset="0"/>
                  </a:rPr>
                  <a:t>saída de um neurônio recorrente</a:t>
                </a:r>
                <a:r>
                  <a:rPr lang="pt-BR">
                    <a:latin typeface="Montserrat" panose="00000500000000000000" pitchFamily="2" charset="0"/>
                  </a:rPr>
                  <a:t> no instante </a:t>
                </a:r>
                <a14:m>
                  <m:oMath xmlns:m="http://schemas.openxmlformats.org/officeDocument/2006/math">
                    <m:r>
                      <a:rPr lang="pt-BR" i="1">
                        <a:latin typeface="Cambria Math" panose="02040503050406030204" pitchFamily="18" charset="0"/>
                      </a:rPr>
                      <m:t>𝑡</m:t>
                    </m:r>
                  </m:oMath>
                </a14:m>
                <a:r>
                  <a:rPr lang="pt-BR">
                    <a:latin typeface="Montserrat" panose="00000500000000000000" pitchFamily="2" charset="0"/>
                  </a:rPr>
                  <a:t>depende de todas as </a:t>
                </a:r>
                <a:r>
                  <a:rPr lang="pt-BR" b="1">
                    <a:latin typeface="Montserrat" panose="00000500000000000000" pitchFamily="2" charset="0"/>
                  </a:rPr>
                  <a:t>entradas anteriores</a:t>
                </a:r>
                <a:r>
                  <a:rPr lang="pt-BR">
                    <a:latin typeface="Montserrat" panose="00000500000000000000" pitchFamily="2" charset="0"/>
                  </a:rPr>
                  <a:t>, podemos dizer que ele possui uma </a:t>
                </a:r>
                <a:r>
                  <a:rPr lang="pt-BR" b="1">
                    <a:latin typeface="Montserrat" panose="00000500000000000000" pitchFamily="2" charset="0"/>
                  </a:rPr>
                  <a:t>forma de memória</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Em redes neurais, qualquer componente que </a:t>
                </a:r>
                <a:r>
                  <a:rPr lang="pt-BR" b="1">
                    <a:latin typeface="Montserrat" panose="00000500000000000000" pitchFamily="2" charset="0"/>
                  </a:rPr>
                  <a:t>preserva algum tipo de estado ao longo do tempo</a:t>
                </a:r>
                <a:r>
                  <a:rPr lang="pt-BR">
                    <a:latin typeface="Montserrat" panose="00000500000000000000" pitchFamily="2" charset="0"/>
                  </a:rPr>
                  <a:t> é chamado de </a:t>
                </a:r>
                <a:r>
                  <a:rPr lang="pt-BR" b="1">
                    <a:latin typeface="Montserrat" panose="00000500000000000000" pitchFamily="2" charset="0"/>
                  </a:rPr>
                  <a:t>célula de memória</a:t>
                </a:r>
                <a:r>
                  <a:rPr lang="pt-BR">
                    <a:latin typeface="Montserrat" panose="00000500000000000000" pitchFamily="2" charset="0"/>
                  </a:rPr>
                  <a:t>, ou simplesmente </a:t>
                </a:r>
                <a:r>
                  <a:rPr lang="pt-BR" b="1">
                    <a:latin typeface="Montserrat" panose="00000500000000000000" pitchFamily="2" charset="0"/>
                  </a:rPr>
                  <a:t>célula</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Um </a:t>
                </a:r>
                <a:r>
                  <a:rPr lang="pt-BR" b="1">
                    <a:latin typeface="Montserrat" panose="00000500000000000000" pitchFamily="2" charset="0"/>
                  </a:rPr>
                  <a:t>único neurônio recorrente</a:t>
                </a:r>
                <a:r>
                  <a:rPr lang="pt-BR">
                    <a:latin typeface="Montserrat" panose="00000500000000000000" pitchFamily="2" charset="0"/>
                  </a:rPr>
                  <a:t>, ou mesmo uma </a:t>
                </a:r>
                <a:r>
                  <a:rPr lang="pt-BR" b="1">
                    <a:latin typeface="Montserrat" panose="00000500000000000000" pitchFamily="2" charset="0"/>
                  </a:rPr>
                  <a:t>camada inteira de neurônios recorrentes</a:t>
                </a:r>
                <a:r>
                  <a:rPr lang="pt-BR">
                    <a:latin typeface="Montserrat" panose="00000500000000000000" pitchFamily="2" charset="0"/>
                  </a:rPr>
                  <a:t>, já constitui uma célula de memória, embora seja uma forma </a:t>
                </a:r>
                <a:r>
                  <a:rPr lang="pt-BR" b="1">
                    <a:latin typeface="Montserrat" panose="00000500000000000000" pitchFamily="2" charset="0"/>
                  </a:rPr>
                  <a:t>bastante simples</a:t>
                </a:r>
                <a:r>
                  <a:rPr lang="pt-BR">
                    <a:latin typeface="Montserrat" panose="00000500000000000000" pitchFamily="2" charset="0"/>
                  </a:rPr>
                  <a:t>.</a:t>
                </a:r>
              </a:p>
              <a:p>
                <a:endParaRPr lang="pt-BR">
                  <a:latin typeface="Montserrat" panose="00000500000000000000" pitchFamily="2" charset="0"/>
                </a:endParaRPr>
              </a:p>
            </p:txBody>
          </p:sp>
        </mc:Choice>
        <mc:Fallback>
          <p:sp>
            <p:nvSpPr>
              <p:cNvPr id="4" name="CaixaDeTexto 3">
                <a:extLst>
                  <a:ext uri="{FF2B5EF4-FFF2-40B4-BE49-F238E27FC236}">
                    <a16:creationId xmlns:a16="http://schemas.microsoft.com/office/drawing/2014/main" id="{87434EA3-2077-9140-ACE8-16A80E373F4A}"/>
                  </a:ext>
                </a:extLst>
              </p:cNvPr>
              <p:cNvSpPr txBox="1">
                <a:spLocks noRot="1" noChangeAspect="1" noMove="1" noResize="1" noEditPoints="1" noAdjustHandles="1" noChangeArrowheads="1" noChangeShapeType="1" noTextEdit="1"/>
              </p:cNvSpPr>
              <p:nvPr/>
            </p:nvSpPr>
            <p:spPr>
              <a:xfrm>
                <a:off x="452283" y="1614779"/>
                <a:ext cx="6135329" cy="4247317"/>
              </a:xfrm>
              <a:prstGeom prst="rect">
                <a:avLst/>
              </a:prstGeom>
              <a:blipFill>
                <a:blip r:embed="rId2"/>
                <a:stretch>
                  <a:fillRect l="-794" t="-861" r="-1390"/>
                </a:stretch>
              </a:blipFill>
            </p:spPr>
            <p:txBody>
              <a:bodyPr/>
              <a:lstStyle/>
              <a:p>
                <a:r>
                  <a:rPr lang="en-US">
                    <a:noFill/>
                  </a:rPr>
                  <a:t> </a:t>
                </a:r>
              </a:p>
            </p:txBody>
          </p:sp>
        </mc:Fallback>
      </mc:AlternateContent>
      <p:pic>
        <p:nvPicPr>
          <p:cNvPr id="3" name="Imagem 2" descr="Diagrama, Esquemático&#10;&#10;O conteúdo gerado por IA pode estar incorreto.">
            <a:extLst>
              <a:ext uri="{FF2B5EF4-FFF2-40B4-BE49-F238E27FC236}">
                <a16:creationId xmlns:a16="http://schemas.microsoft.com/office/drawing/2014/main" id="{36A5035A-F3AB-BE4D-6440-61CB68C1E2C8}"/>
              </a:ext>
            </a:extLst>
          </p:cNvPr>
          <p:cNvPicPr>
            <a:picLocks noChangeAspect="1"/>
          </p:cNvPicPr>
          <p:nvPr/>
        </p:nvPicPr>
        <p:blipFill>
          <a:blip r:embed="rId3"/>
          <a:stretch>
            <a:fillRect/>
          </a:stretch>
        </p:blipFill>
        <p:spPr>
          <a:xfrm>
            <a:off x="7119486" y="1899885"/>
            <a:ext cx="4620231" cy="3438234"/>
          </a:xfrm>
          <a:prstGeom prst="rect">
            <a:avLst/>
          </a:prstGeom>
        </p:spPr>
      </p:pic>
    </p:spTree>
    <p:extLst>
      <p:ext uri="{BB962C8B-B14F-4D97-AF65-F5344CB8AC3E}">
        <p14:creationId xmlns:p14="http://schemas.microsoft.com/office/powerpoint/2010/main" val="17903308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42554-2BCD-16AD-AB54-F3956B4CDD68}"/>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E4EC7D4A-8E63-A7C5-1C4A-9B5EC7C6FA74}"/>
              </a:ext>
            </a:extLst>
          </p:cNvPr>
          <p:cNvSpPr txBox="1"/>
          <p:nvPr/>
        </p:nvSpPr>
        <p:spPr>
          <a:xfrm>
            <a:off x="1316960" y="342324"/>
            <a:ext cx="5801595" cy="830997"/>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Sequências de entrada e saída em </a:t>
            </a:r>
            <a:r>
              <a:rPr lang="pt-BR" sz="2400" b="0" i="0" err="1">
                <a:solidFill>
                  <a:schemeClr val="accent4"/>
                </a:solidFill>
                <a:effectLst/>
                <a:latin typeface="Montserrat" panose="00000500000000000000" pitchFamily="2" charset="0"/>
              </a:rPr>
              <a:t>RNNs</a:t>
            </a:r>
            <a:endParaRPr lang="pt-BR" sz="2400" b="0" i="0">
              <a:solidFill>
                <a:schemeClr val="accent4"/>
              </a:solidFill>
              <a:effectLst/>
              <a:latin typeface="Montserrat" panose="00000500000000000000" pitchFamily="2" charset="0"/>
            </a:endParaRPr>
          </a:p>
        </p:txBody>
      </p:sp>
      <mc:AlternateContent xmlns:mc="http://schemas.openxmlformats.org/markup-compatibility/2006">
        <mc:Choice xmlns:a14="http://schemas.microsoft.com/office/drawing/2010/main" Requires="a14">
          <p:sp>
            <p:nvSpPr>
              <p:cNvPr id="4" name="CaixaDeTexto 3">
                <a:extLst>
                  <a:ext uri="{FF2B5EF4-FFF2-40B4-BE49-F238E27FC236}">
                    <a16:creationId xmlns:a16="http://schemas.microsoft.com/office/drawing/2014/main" id="{27173A92-8E53-EA68-F0A5-8817C099B3E8}"/>
                  </a:ext>
                </a:extLst>
              </p:cNvPr>
              <p:cNvSpPr txBox="1"/>
              <p:nvPr/>
            </p:nvSpPr>
            <p:spPr>
              <a:xfrm>
                <a:off x="296430" y="1386347"/>
                <a:ext cx="6734565" cy="4801314"/>
              </a:xfrm>
              <a:prstGeom prst="rect">
                <a:avLst/>
              </a:prstGeom>
              <a:noFill/>
            </p:spPr>
            <p:txBody>
              <a:bodyPr wrap="square">
                <a:spAutoFit/>
              </a:bodyPr>
              <a:lstStyle/>
              <a:p>
                <a:r>
                  <a:rPr lang="pt-BR">
                    <a:latin typeface="Montserrat" panose="00000500000000000000" pitchFamily="2" charset="0"/>
                  </a:rPr>
                  <a:t>Uma </a:t>
                </a:r>
                <a:r>
                  <a:rPr lang="pt-BR" b="1">
                    <a:latin typeface="Montserrat" panose="00000500000000000000" pitchFamily="2" charset="0"/>
                  </a:rPr>
                  <a:t>RNN</a:t>
                </a:r>
                <a:r>
                  <a:rPr lang="pt-BR">
                    <a:latin typeface="Montserrat" panose="00000500000000000000" pitchFamily="2" charset="0"/>
                  </a:rPr>
                  <a:t> pode receber uma </a:t>
                </a:r>
                <a:r>
                  <a:rPr lang="pt-BR" b="1">
                    <a:latin typeface="Montserrat" panose="00000500000000000000" pitchFamily="2" charset="0"/>
                  </a:rPr>
                  <a:t>sequência de entradas</a:t>
                </a:r>
                <a:r>
                  <a:rPr lang="pt-BR">
                    <a:latin typeface="Montserrat" panose="00000500000000000000" pitchFamily="2" charset="0"/>
                  </a:rPr>
                  <a:t> e produzir uma </a:t>
                </a:r>
                <a:r>
                  <a:rPr lang="pt-BR" b="1">
                    <a:latin typeface="Montserrat" panose="00000500000000000000" pitchFamily="2" charset="0"/>
                  </a:rPr>
                  <a:t>sequência de saídas</a:t>
                </a:r>
                <a:r>
                  <a:rPr lang="pt-BR">
                    <a:latin typeface="Montserrat" panose="00000500000000000000" pitchFamily="2" charset="0"/>
                  </a:rPr>
                  <a:t> simultaneamente.</a:t>
                </a:r>
              </a:p>
              <a:p>
                <a:r>
                  <a:rPr lang="pt-BR">
                    <a:latin typeface="Montserrat" panose="00000500000000000000" pitchFamily="2" charset="0"/>
                  </a:rPr>
                  <a:t>Esse tipo de arquitetura é chamado de </a:t>
                </a:r>
                <a:r>
                  <a:rPr lang="pt-BR" b="1" err="1">
                    <a:latin typeface="Montserrat" panose="00000500000000000000" pitchFamily="2" charset="0"/>
                  </a:rPr>
                  <a:t>sequence-to-sequence</a:t>
                </a:r>
                <a:r>
                  <a:rPr lang="pt-BR">
                    <a:latin typeface="Montserrat" panose="00000500000000000000" pitchFamily="2" charset="0"/>
                  </a:rPr>
                  <a:t> (</a:t>
                </a:r>
                <a:r>
                  <a:rPr lang="pt-BR" i="1">
                    <a:latin typeface="Montserrat" panose="00000500000000000000" pitchFamily="2" charset="0"/>
                  </a:rPr>
                  <a:t>seq2seq</a:t>
                </a:r>
                <a:r>
                  <a:rPr lang="pt-BR">
                    <a:latin typeface="Montserrat" panose="00000500000000000000" pitchFamily="2" charset="0"/>
                  </a:rPr>
                  <a:t>) e é especialmente útil para </a:t>
                </a:r>
                <a:r>
                  <a:rPr lang="pt-BR" b="1">
                    <a:latin typeface="Montserrat" panose="00000500000000000000" pitchFamily="2" charset="0"/>
                  </a:rPr>
                  <a:t>previsão de séries temporais</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Por exemplo:</a:t>
                </a:r>
              </a:p>
              <a:p>
                <a:pPr marL="285750" indent="-285750">
                  <a:buFont typeface="Wingdings" panose="05000000000000000000" pitchFamily="2" charset="2"/>
                  <a:buChar char="§"/>
                </a:pPr>
                <a:r>
                  <a:rPr lang="pt-BR">
                    <a:latin typeface="Montserrat" panose="00000500000000000000" pitchFamily="2" charset="0"/>
                  </a:rPr>
                  <a:t>Podemos fornecer ao modelo o </a:t>
                </a:r>
                <a:r>
                  <a:rPr lang="pt-BR" b="1">
                    <a:latin typeface="Montserrat" panose="00000500000000000000" pitchFamily="2" charset="0"/>
                  </a:rPr>
                  <a:t>consumo diário de energia elétrica de uma casa</a:t>
                </a:r>
                <a:r>
                  <a:rPr lang="pt-BR">
                    <a:latin typeface="Montserrat" panose="00000500000000000000" pitchFamily="2" charset="0"/>
                  </a:rPr>
                  <a:t> ao longo dos últimos </a:t>
                </a:r>
                <a14:m>
                  <m:oMath xmlns:m="http://schemas.openxmlformats.org/officeDocument/2006/math">
                    <m:r>
                      <a:rPr lang="pt-BR" i="1">
                        <a:latin typeface="Cambria Math" panose="02040503050406030204" pitchFamily="18" charset="0"/>
                      </a:rPr>
                      <m:t>𝑁</m:t>
                    </m:r>
                    <m:r>
                      <a:rPr lang="pt-BR" b="0" i="1" smtClean="0">
                        <a:latin typeface="Cambria Math" panose="02040503050406030204" pitchFamily="18" charset="0"/>
                      </a:rPr>
                      <m:t> </m:t>
                    </m:r>
                  </m:oMath>
                </a14:m>
                <a:r>
                  <a:rPr lang="pt-BR">
                    <a:latin typeface="Montserrat" panose="00000500000000000000" pitchFamily="2" charset="0"/>
                  </a:rPr>
                  <a:t>dias.</a:t>
                </a:r>
              </a:p>
              <a:p>
                <a:pPr marL="285750" indent="-285750">
                  <a:buFont typeface="Wingdings" panose="05000000000000000000" pitchFamily="2" charset="2"/>
                  <a:buChar char="§"/>
                </a:pPr>
                <a:r>
                  <a:rPr lang="pt-BR">
                    <a:latin typeface="Montserrat" panose="00000500000000000000" pitchFamily="2" charset="0"/>
                  </a:rPr>
                  <a:t>O modelo é treinado para produzir como saída essa mesma série, </a:t>
                </a:r>
                <a:r>
                  <a:rPr lang="pt-BR" b="1">
                    <a:latin typeface="Montserrat" panose="00000500000000000000" pitchFamily="2" charset="0"/>
                  </a:rPr>
                  <a:t>deslocada no tempo</a:t>
                </a:r>
                <a:r>
                  <a:rPr lang="pt-BR">
                    <a:latin typeface="Montserrat" panose="00000500000000000000" pitchFamily="2" charset="0"/>
                  </a:rPr>
                  <a:t>, prevendo o </a:t>
                </a:r>
                <a:r>
                  <a:rPr lang="pt-BR" b="1">
                    <a:latin typeface="Montserrat" panose="00000500000000000000" pitchFamily="2" charset="0"/>
                  </a:rPr>
                  <a:t>consumo do dia seguinte</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Nesse caso, </a:t>
                </a:r>
                <a:r>
                  <a:rPr lang="pt-BR" b="1">
                    <a:latin typeface="Montserrat" panose="00000500000000000000" pitchFamily="2" charset="0"/>
                  </a:rPr>
                  <a:t>cada passo de tempo da entrada</a:t>
                </a:r>
                <a:r>
                  <a:rPr lang="pt-BR">
                    <a:latin typeface="Montserrat" panose="00000500000000000000" pitchFamily="2" charset="0"/>
                  </a:rPr>
                  <a:t> gera uma </a:t>
                </a:r>
                <a:r>
                  <a:rPr lang="pt-BR" b="1">
                    <a:latin typeface="Montserrat" panose="00000500000000000000" pitchFamily="2" charset="0"/>
                  </a:rPr>
                  <a:t>previsão correspondente na saída</a:t>
                </a:r>
                <a:r>
                  <a:rPr lang="pt-BR">
                    <a:latin typeface="Montserrat" panose="00000500000000000000" pitchFamily="2" charset="0"/>
                  </a:rPr>
                  <a:t>, permitindo que a RNN capture padrões temporais na série.</a:t>
                </a:r>
              </a:p>
            </p:txBody>
          </p:sp>
        </mc:Choice>
        <mc:Fallback>
          <p:sp>
            <p:nvSpPr>
              <p:cNvPr id="4" name="CaixaDeTexto 3">
                <a:extLst>
                  <a:ext uri="{FF2B5EF4-FFF2-40B4-BE49-F238E27FC236}">
                    <a16:creationId xmlns:a16="http://schemas.microsoft.com/office/drawing/2014/main" id="{27173A92-8E53-EA68-F0A5-8817C099B3E8}"/>
                  </a:ext>
                </a:extLst>
              </p:cNvPr>
              <p:cNvSpPr txBox="1">
                <a:spLocks noRot="1" noChangeAspect="1" noMove="1" noResize="1" noEditPoints="1" noAdjustHandles="1" noChangeArrowheads="1" noChangeShapeType="1" noTextEdit="1"/>
              </p:cNvSpPr>
              <p:nvPr/>
            </p:nvSpPr>
            <p:spPr>
              <a:xfrm>
                <a:off x="296430" y="1386347"/>
                <a:ext cx="6734565" cy="4801314"/>
              </a:xfrm>
              <a:prstGeom prst="rect">
                <a:avLst/>
              </a:prstGeom>
              <a:blipFill>
                <a:blip r:embed="rId2"/>
                <a:stretch>
                  <a:fillRect l="-815" t="-635" r="-1178"/>
                </a:stretch>
              </a:blipFill>
            </p:spPr>
            <p:txBody>
              <a:bodyPr/>
              <a:lstStyle/>
              <a:p>
                <a:r>
                  <a:rPr lang="en-US">
                    <a:noFill/>
                  </a:rPr>
                  <a:t> </a:t>
                </a:r>
              </a:p>
            </p:txBody>
          </p:sp>
        </mc:Fallback>
      </mc:AlternateContent>
      <p:pic>
        <p:nvPicPr>
          <p:cNvPr id="3" name="Imagem 2" descr="Diagrama, Gráfico de caixa estreita&#10;&#10;O conteúdo gerado por IA pode estar incorreto.">
            <a:extLst>
              <a:ext uri="{FF2B5EF4-FFF2-40B4-BE49-F238E27FC236}">
                <a16:creationId xmlns:a16="http://schemas.microsoft.com/office/drawing/2014/main" id="{DE09324F-9274-3788-CFB7-24ED887C4E3A}"/>
              </a:ext>
            </a:extLst>
          </p:cNvPr>
          <p:cNvPicPr>
            <a:picLocks noChangeAspect="1"/>
          </p:cNvPicPr>
          <p:nvPr/>
        </p:nvPicPr>
        <p:blipFill>
          <a:blip r:embed="rId3"/>
          <a:stretch>
            <a:fillRect/>
          </a:stretch>
        </p:blipFill>
        <p:spPr>
          <a:xfrm>
            <a:off x="7451124" y="1386347"/>
            <a:ext cx="4259094" cy="4011563"/>
          </a:xfrm>
          <a:prstGeom prst="rect">
            <a:avLst/>
          </a:prstGeom>
        </p:spPr>
      </p:pic>
    </p:spTree>
    <p:extLst>
      <p:ext uri="{BB962C8B-B14F-4D97-AF65-F5344CB8AC3E}">
        <p14:creationId xmlns:p14="http://schemas.microsoft.com/office/powerpoint/2010/main" val="2187042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22F8A-73E4-DDA7-C264-D3CB49D70996}"/>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F6CE6262-5A0F-2E6D-B19F-381B3928D76E}"/>
              </a:ext>
            </a:extLst>
          </p:cNvPr>
          <p:cNvSpPr txBox="1"/>
          <p:nvPr/>
        </p:nvSpPr>
        <p:spPr>
          <a:xfrm>
            <a:off x="1316960" y="638886"/>
            <a:ext cx="5801595"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Arquitetura </a:t>
            </a:r>
            <a:r>
              <a:rPr lang="pt-BR" sz="2400" b="0" i="0" err="1">
                <a:solidFill>
                  <a:schemeClr val="accent4"/>
                </a:solidFill>
                <a:effectLst/>
                <a:latin typeface="Montserrat" panose="00000500000000000000" pitchFamily="2" charset="0"/>
              </a:rPr>
              <a:t>sequence</a:t>
            </a:r>
            <a:r>
              <a:rPr lang="pt-BR" sz="2400" b="0" i="0">
                <a:solidFill>
                  <a:schemeClr val="accent4"/>
                </a:solidFill>
                <a:effectLst/>
                <a:latin typeface="Montserrat" panose="00000500000000000000" pitchFamily="2" charset="0"/>
              </a:rPr>
              <a:t>-</a:t>
            </a:r>
            <a:r>
              <a:rPr lang="pt-BR" sz="2400" b="0" i="0" err="1">
                <a:solidFill>
                  <a:schemeClr val="accent4"/>
                </a:solidFill>
                <a:effectLst/>
                <a:latin typeface="Montserrat" panose="00000500000000000000" pitchFamily="2" charset="0"/>
              </a:rPr>
              <a:t>to</a:t>
            </a:r>
            <a:r>
              <a:rPr lang="pt-BR" sz="2400" b="0" i="0">
                <a:solidFill>
                  <a:schemeClr val="accent4"/>
                </a:solidFill>
                <a:effectLst/>
                <a:latin typeface="Montserrat" panose="00000500000000000000" pitchFamily="2" charset="0"/>
              </a:rPr>
              <a:t>-vector</a:t>
            </a:r>
          </a:p>
        </p:txBody>
      </p:sp>
      <p:sp>
        <p:nvSpPr>
          <p:cNvPr id="4" name="CaixaDeTexto 3">
            <a:extLst>
              <a:ext uri="{FF2B5EF4-FFF2-40B4-BE49-F238E27FC236}">
                <a16:creationId xmlns:a16="http://schemas.microsoft.com/office/drawing/2014/main" id="{7A9DFFE4-5B90-8FDB-E62F-B258F687FAAE}"/>
              </a:ext>
            </a:extLst>
          </p:cNvPr>
          <p:cNvSpPr txBox="1"/>
          <p:nvPr/>
        </p:nvSpPr>
        <p:spPr>
          <a:xfrm>
            <a:off x="347785" y="1423218"/>
            <a:ext cx="6596712" cy="4801314"/>
          </a:xfrm>
          <a:prstGeom prst="rect">
            <a:avLst/>
          </a:prstGeom>
          <a:noFill/>
        </p:spPr>
        <p:txBody>
          <a:bodyPr wrap="square">
            <a:spAutoFit/>
          </a:bodyPr>
          <a:lstStyle/>
          <a:p>
            <a:r>
              <a:rPr lang="pt-BR">
                <a:latin typeface="Montserrat" panose="00000500000000000000" pitchFamily="2" charset="0"/>
              </a:rPr>
              <a:t>Outra possibilidade é alimentar a </a:t>
            </a:r>
            <a:r>
              <a:rPr lang="pt-BR" b="1">
                <a:latin typeface="Montserrat" panose="00000500000000000000" pitchFamily="2" charset="0"/>
              </a:rPr>
              <a:t>RNN</a:t>
            </a:r>
            <a:r>
              <a:rPr lang="pt-BR">
                <a:latin typeface="Montserrat" panose="00000500000000000000" pitchFamily="2" charset="0"/>
              </a:rPr>
              <a:t> com uma </a:t>
            </a:r>
            <a:r>
              <a:rPr lang="pt-BR" b="1">
                <a:latin typeface="Montserrat" panose="00000500000000000000" pitchFamily="2" charset="0"/>
              </a:rPr>
              <a:t>sequência de entradas</a:t>
            </a:r>
            <a:r>
              <a:rPr lang="pt-BR">
                <a:latin typeface="Montserrat" panose="00000500000000000000" pitchFamily="2" charset="0"/>
              </a:rPr>
              <a:t>, mas utilizar apenas a </a:t>
            </a:r>
            <a:r>
              <a:rPr lang="pt-BR" b="1">
                <a:latin typeface="Montserrat" panose="00000500000000000000" pitchFamily="2" charset="0"/>
              </a:rPr>
              <a:t>última saída</a:t>
            </a:r>
            <a:r>
              <a:rPr lang="pt-BR">
                <a:latin typeface="Montserrat" panose="00000500000000000000" pitchFamily="2" charset="0"/>
              </a:rPr>
              <a:t> da rede.</a:t>
            </a:r>
          </a:p>
          <a:p>
            <a:r>
              <a:rPr lang="pt-BR">
                <a:latin typeface="Montserrat" panose="00000500000000000000" pitchFamily="2" charset="0"/>
              </a:rPr>
              <a:t>Essa arquitetura é chamada de </a:t>
            </a:r>
            <a:r>
              <a:rPr lang="pt-BR" b="1" err="1">
                <a:latin typeface="Montserrat" panose="00000500000000000000" pitchFamily="2" charset="0"/>
              </a:rPr>
              <a:t>sequence</a:t>
            </a:r>
            <a:r>
              <a:rPr lang="pt-BR" b="1">
                <a:latin typeface="Montserrat" panose="00000500000000000000" pitchFamily="2" charset="0"/>
              </a:rPr>
              <a:t>-</a:t>
            </a:r>
            <a:r>
              <a:rPr lang="pt-BR" b="1" err="1">
                <a:latin typeface="Montserrat" panose="00000500000000000000" pitchFamily="2" charset="0"/>
              </a:rPr>
              <a:t>to</a:t>
            </a:r>
            <a:r>
              <a:rPr lang="pt-BR" b="1">
                <a:latin typeface="Montserrat" panose="00000500000000000000" pitchFamily="2" charset="0"/>
              </a:rPr>
              <a:t>-vector</a:t>
            </a:r>
            <a:r>
              <a:rPr lang="pt-BR">
                <a:latin typeface="Montserrat" panose="00000500000000000000" pitchFamily="2" charset="0"/>
              </a:rPr>
              <a:t> (</a:t>
            </a:r>
            <a:r>
              <a:rPr lang="pt-BR" i="1">
                <a:latin typeface="Montserrat" panose="00000500000000000000" pitchFamily="2" charset="0"/>
              </a:rPr>
              <a:t>seq2vec</a:t>
            </a:r>
            <a:r>
              <a:rPr lang="pt-BR">
                <a:latin typeface="Montserrat" panose="00000500000000000000" pitchFamily="2" charset="0"/>
              </a:rPr>
              <a:t>).</a:t>
            </a:r>
          </a:p>
          <a:p>
            <a:endParaRPr lang="pt-BR">
              <a:latin typeface="Montserrat" panose="00000500000000000000" pitchFamily="2" charset="0"/>
            </a:endParaRPr>
          </a:p>
          <a:p>
            <a:pPr lvl="1"/>
            <a:r>
              <a:rPr lang="pt-BR">
                <a:latin typeface="Montserrat" panose="00000500000000000000" pitchFamily="2" charset="0"/>
              </a:rPr>
              <a:t>Um exemplo clássico é a </a:t>
            </a:r>
            <a:r>
              <a:rPr lang="pt-BR" b="1">
                <a:latin typeface="Montserrat" panose="00000500000000000000" pitchFamily="2" charset="0"/>
              </a:rPr>
              <a:t>análise de sentimento</a:t>
            </a:r>
            <a:r>
              <a:rPr lang="pt-BR">
                <a:latin typeface="Montserrat" panose="00000500000000000000" pitchFamily="2" charset="0"/>
              </a:rPr>
              <a:t>: Fornecemos à rede uma </a:t>
            </a:r>
            <a:r>
              <a:rPr lang="pt-BR" b="1">
                <a:latin typeface="Montserrat" panose="00000500000000000000" pitchFamily="2" charset="0"/>
              </a:rPr>
              <a:t>sequência de palavras </a:t>
            </a:r>
            <a:r>
              <a:rPr lang="pt-BR">
                <a:latin typeface="Montserrat" panose="00000500000000000000" pitchFamily="2" charset="0"/>
              </a:rPr>
              <a:t>    </a:t>
            </a:r>
          </a:p>
          <a:p>
            <a:pPr lvl="1"/>
            <a:r>
              <a:rPr lang="pt-BR">
                <a:latin typeface="Montserrat" panose="00000500000000000000" pitchFamily="2" charset="0"/>
              </a:rPr>
              <a:t>de uma crítica de filme. Ao final, o modelo produz um </a:t>
            </a:r>
            <a:r>
              <a:rPr lang="pt-BR" b="1">
                <a:latin typeface="Montserrat" panose="00000500000000000000" pitchFamily="2" charset="0"/>
              </a:rPr>
              <a:t>único valor</a:t>
            </a:r>
            <a:r>
              <a:rPr lang="pt-BR">
                <a:latin typeface="Montserrat" panose="00000500000000000000" pitchFamily="2" charset="0"/>
              </a:rPr>
              <a:t>, representando o </a:t>
            </a:r>
            <a:r>
              <a:rPr lang="pt-BR" b="1">
                <a:latin typeface="Montserrat" panose="00000500000000000000" pitchFamily="2" charset="0"/>
              </a:rPr>
              <a:t>sentimento</a:t>
            </a:r>
            <a:r>
              <a:rPr lang="pt-BR">
                <a:latin typeface="Montserrat" panose="00000500000000000000" pitchFamily="2" charset="0"/>
              </a:rPr>
              <a:t>, que pode variar, por exemplo, de 0 (ódio) a 1 (amor).</a:t>
            </a:r>
          </a:p>
          <a:p>
            <a:pPr lvl="1"/>
            <a:endParaRPr lang="pt-BR">
              <a:latin typeface="Montserrat" panose="00000500000000000000" pitchFamily="2" charset="0"/>
            </a:endParaRPr>
          </a:p>
          <a:p>
            <a:r>
              <a:rPr lang="pt-BR">
                <a:latin typeface="Montserrat" panose="00000500000000000000" pitchFamily="2" charset="0"/>
              </a:rPr>
              <a:t>Nesse caso, a </a:t>
            </a:r>
            <a:r>
              <a:rPr lang="pt-BR" b="1">
                <a:latin typeface="Montserrat" panose="00000500000000000000" pitchFamily="2" charset="0"/>
              </a:rPr>
              <a:t>sequência inteira é resumida em um único vetor final</a:t>
            </a:r>
            <a:r>
              <a:rPr lang="pt-BR">
                <a:latin typeface="Montserrat" panose="00000500000000000000" pitchFamily="2" charset="0"/>
              </a:rPr>
              <a:t>, permitindo que a rede capture a informação relevante da sequência inteira em uma saída compacta.</a:t>
            </a:r>
          </a:p>
          <a:p>
            <a:endParaRPr lang="pt-BR">
              <a:latin typeface="Montserrat" panose="00000500000000000000" pitchFamily="2" charset="0"/>
            </a:endParaRPr>
          </a:p>
        </p:txBody>
      </p:sp>
      <p:pic>
        <p:nvPicPr>
          <p:cNvPr id="3" name="Imagem 2" descr="Diagrama, Gráfico de caixa estreita&#10;&#10;O conteúdo gerado por IA pode estar incorreto.">
            <a:extLst>
              <a:ext uri="{FF2B5EF4-FFF2-40B4-BE49-F238E27FC236}">
                <a16:creationId xmlns:a16="http://schemas.microsoft.com/office/drawing/2014/main" id="{49639816-5CC9-BB26-FC6F-EB9A7AB18A25}"/>
              </a:ext>
            </a:extLst>
          </p:cNvPr>
          <p:cNvPicPr>
            <a:picLocks noChangeAspect="1"/>
          </p:cNvPicPr>
          <p:nvPr/>
        </p:nvPicPr>
        <p:blipFill>
          <a:blip r:embed="rId2"/>
          <a:stretch>
            <a:fillRect/>
          </a:stretch>
        </p:blipFill>
        <p:spPr>
          <a:xfrm>
            <a:off x="7118555" y="1423218"/>
            <a:ext cx="4591663" cy="4011563"/>
          </a:xfrm>
          <a:prstGeom prst="rect">
            <a:avLst/>
          </a:prstGeom>
        </p:spPr>
      </p:pic>
    </p:spTree>
    <p:extLst>
      <p:ext uri="{BB962C8B-B14F-4D97-AF65-F5344CB8AC3E}">
        <p14:creationId xmlns:p14="http://schemas.microsoft.com/office/powerpoint/2010/main" val="41431464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7B88EE-5350-6F1A-F984-49B3E867693B}"/>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D9FA05EB-832D-BBCE-241A-F3CC8B39CA6B}"/>
              </a:ext>
            </a:extLst>
          </p:cNvPr>
          <p:cNvSpPr txBox="1"/>
          <p:nvPr/>
        </p:nvSpPr>
        <p:spPr>
          <a:xfrm>
            <a:off x="1316960" y="638886"/>
            <a:ext cx="5801595"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Arquitetura vector-</a:t>
            </a:r>
            <a:r>
              <a:rPr lang="pt-BR" sz="2400" b="0" i="0" err="1">
                <a:solidFill>
                  <a:schemeClr val="accent4"/>
                </a:solidFill>
                <a:effectLst/>
                <a:latin typeface="Montserrat" panose="00000500000000000000" pitchFamily="2" charset="0"/>
              </a:rPr>
              <a:t>to</a:t>
            </a:r>
            <a:r>
              <a:rPr lang="pt-BR" sz="2400" b="0" i="0">
                <a:solidFill>
                  <a:schemeClr val="accent4"/>
                </a:solidFill>
                <a:effectLst/>
                <a:latin typeface="Montserrat" panose="00000500000000000000" pitchFamily="2" charset="0"/>
              </a:rPr>
              <a:t>-</a:t>
            </a:r>
            <a:r>
              <a:rPr lang="pt-BR" sz="2400" b="0" i="0" err="1">
                <a:solidFill>
                  <a:schemeClr val="accent4"/>
                </a:solidFill>
                <a:effectLst/>
                <a:latin typeface="Montserrat" panose="00000500000000000000" pitchFamily="2" charset="0"/>
              </a:rPr>
              <a:t>sequence</a:t>
            </a:r>
            <a:endParaRPr lang="pt-BR" sz="2400" b="0" i="0">
              <a:solidFill>
                <a:schemeClr val="accent4"/>
              </a:solidFill>
              <a:effectLst/>
              <a:latin typeface="Montserrat" panose="00000500000000000000" pitchFamily="2" charset="0"/>
            </a:endParaRPr>
          </a:p>
        </p:txBody>
      </p:sp>
      <p:sp>
        <p:nvSpPr>
          <p:cNvPr id="4" name="CaixaDeTexto 3">
            <a:extLst>
              <a:ext uri="{FF2B5EF4-FFF2-40B4-BE49-F238E27FC236}">
                <a16:creationId xmlns:a16="http://schemas.microsoft.com/office/drawing/2014/main" id="{064D9512-2A2B-E85F-B5E5-9906AFFC8D2B}"/>
              </a:ext>
            </a:extLst>
          </p:cNvPr>
          <p:cNvSpPr txBox="1"/>
          <p:nvPr/>
        </p:nvSpPr>
        <p:spPr>
          <a:xfrm>
            <a:off x="221092" y="1572618"/>
            <a:ext cx="6558117" cy="4247317"/>
          </a:xfrm>
          <a:prstGeom prst="rect">
            <a:avLst/>
          </a:prstGeom>
          <a:noFill/>
        </p:spPr>
        <p:txBody>
          <a:bodyPr wrap="square">
            <a:spAutoFit/>
          </a:bodyPr>
          <a:lstStyle/>
          <a:p>
            <a:r>
              <a:rPr lang="pt-BR">
                <a:latin typeface="Montserrat" panose="00000500000000000000" pitchFamily="2" charset="0"/>
              </a:rPr>
              <a:t>Também podemos usar a mesma entrada várias vezes em sequência, fazendo com que a RNN produza </a:t>
            </a:r>
            <a:r>
              <a:rPr lang="pt-BR" b="1">
                <a:latin typeface="Montserrat" panose="00000500000000000000" pitchFamily="2" charset="0"/>
              </a:rPr>
              <a:t>uma série de saídas</a:t>
            </a:r>
            <a:r>
              <a:rPr lang="pt-BR">
                <a:latin typeface="Montserrat" panose="00000500000000000000" pitchFamily="2" charset="0"/>
              </a:rPr>
              <a:t> ao longo do tempo. Essa abordagem é chamada de </a:t>
            </a:r>
            <a:r>
              <a:rPr lang="pt-BR" b="1">
                <a:latin typeface="Montserrat" panose="00000500000000000000" pitchFamily="2" charset="0"/>
              </a:rPr>
              <a:t>vector-</a:t>
            </a:r>
            <a:r>
              <a:rPr lang="pt-BR" b="1" err="1">
                <a:latin typeface="Montserrat" panose="00000500000000000000" pitchFamily="2" charset="0"/>
              </a:rPr>
              <a:t>to</a:t>
            </a:r>
            <a:r>
              <a:rPr lang="pt-BR" b="1">
                <a:latin typeface="Montserrat" panose="00000500000000000000" pitchFamily="2" charset="0"/>
              </a:rPr>
              <a:t>-</a:t>
            </a:r>
            <a:r>
              <a:rPr lang="pt-BR" b="1" err="1">
                <a:latin typeface="Montserrat" panose="00000500000000000000" pitchFamily="2" charset="0"/>
              </a:rPr>
              <a:t>sequence</a:t>
            </a:r>
            <a:r>
              <a:rPr lang="pt-BR">
                <a:latin typeface="Montserrat" panose="00000500000000000000" pitchFamily="2" charset="0"/>
              </a:rPr>
              <a:t>.</a:t>
            </a:r>
          </a:p>
          <a:p>
            <a:r>
              <a:rPr lang="pt-BR">
                <a:latin typeface="Montserrat" panose="00000500000000000000" pitchFamily="2" charset="0"/>
              </a:rPr>
              <a:t>Um exemplo bem conhecido é a </a:t>
            </a:r>
            <a:r>
              <a:rPr lang="pt-BR" b="1">
                <a:latin typeface="Montserrat" panose="00000500000000000000" pitchFamily="2" charset="0"/>
              </a:rPr>
              <a:t>geração de legendas para imagens</a:t>
            </a:r>
            <a:r>
              <a:rPr lang="pt-BR">
                <a:latin typeface="Montserrat" panose="00000500000000000000" pitchFamily="2" charset="0"/>
              </a:rPr>
              <a:t>:</a:t>
            </a:r>
          </a:p>
          <a:p>
            <a:endParaRPr lang="pt-BR">
              <a:latin typeface="Montserrat" panose="00000500000000000000" pitchFamily="2" charset="0"/>
            </a:endParaRPr>
          </a:p>
          <a:p>
            <a:pPr marL="285750" indent="-285750">
              <a:buFont typeface="Wingdings" panose="05000000000000000000" pitchFamily="2" charset="2"/>
              <a:buChar char="§"/>
            </a:pPr>
            <a:r>
              <a:rPr lang="pt-BR">
                <a:latin typeface="Montserrat" panose="00000500000000000000" pitchFamily="2" charset="0"/>
              </a:rPr>
              <a:t>Primeiro, a imagem é transformada em um </a:t>
            </a:r>
            <a:r>
              <a:rPr lang="pt-BR" b="1">
                <a:latin typeface="Montserrat" panose="00000500000000000000" pitchFamily="2" charset="0"/>
              </a:rPr>
              <a:t>vetor</a:t>
            </a:r>
            <a:r>
              <a:rPr lang="pt-BR">
                <a:latin typeface="Montserrat" panose="00000500000000000000" pitchFamily="2" charset="0"/>
              </a:rPr>
              <a:t> que representa suas características, usando, por exemplo, uma </a:t>
            </a:r>
            <a:r>
              <a:rPr lang="pt-BR" b="1">
                <a:latin typeface="Montserrat" panose="00000500000000000000" pitchFamily="2" charset="0"/>
              </a:rPr>
              <a:t>CNN</a:t>
            </a:r>
            <a:r>
              <a:rPr lang="pt-BR">
                <a:latin typeface="Montserrat" panose="00000500000000000000" pitchFamily="2" charset="0"/>
              </a:rPr>
              <a:t>.</a:t>
            </a:r>
          </a:p>
          <a:p>
            <a:pPr marL="285750" indent="-285750">
              <a:buFont typeface="Wingdings" panose="05000000000000000000" pitchFamily="2" charset="2"/>
              <a:buChar char="§"/>
            </a:pPr>
            <a:r>
              <a:rPr lang="pt-BR">
                <a:latin typeface="Montserrat" panose="00000500000000000000" pitchFamily="2" charset="0"/>
              </a:rPr>
              <a:t>Esse vetor é então fornecido </a:t>
            </a:r>
            <a:r>
              <a:rPr lang="pt-BR" b="1">
                <a:latin typeface="Montserrat" panose="00000500000000000000" pitchFamily="2" charset="0"/>
              </a:rPr>
              <a:t>como entrada fixa</a:t>
            </a:r>
            <a:r>
              <a:rPr lang="pt-BR">
                <a:latin typeface="Montserrat" panose="00000500000000000000" pitchFamily="2" charset="0"/>
              </a:rPr>
              <a:t> para a RNN em cada passo de tempo.</a:t>
            </a:r>
          </a:p>
          <a:p>
            <a:pPr marL="285750" indent="-285750">
              <a:buFont typeface="Wingdings" panose="05000000000000000000" pitchFamily="2" charset="2"/>
              <a:buChar char="§"/>
            </a:pPr>
            <a:r>
              <a:rPr lang="pt-BR">
                <a:latin typeface="Montserrat" panose="00000500000000000000" pitchFamily="2" charset="0"/>
              </a:rPr>
              <a:t>A RNN usa esse vetor para gerar, </a:t>
            </a:r>
            <a:r>
              <a:rPr lang="pt-BR" b="1">
                <a:latin typeface="Montserrat" panose="00000500000000000000" pitchFamily="2" charset="0"/>
              </a:rPr>
              <a:t>uma palavra de cada vez</a:t>
            </a:r>
            <a:r>
              <a:rPr lang="pt-BR">
                <a:latin typeface="Montserrat" panose="00000500000000000000" pitchFamily="2" charset="0"/>
              </a:rPr>
              <a:t>, a legenda completa da imagem.</a:t>
            </a:r>
          </a:p>
          <a:p>
            <a:endParaRPr lang="pt-BR">
              <a:latin typeface="Montserrat" panose="00000500000000000000" pitchFamily="2" charset="0"/>
            </a:endParaRPr>
          </a:p>
        </p:txBody>
      </p:sp>
      <p:pic>
        <p:nvPicPr>
          <p:cNvPr id="3" name="Imagem 2" descr="Diagrama, Gráfico de caixa estreita&#10;&#10;O conteúdo gerado por IA pode estar incorreto.">
            <a:extLst>
              <a:ext uri="{FF2B5EF4-FFF2-40B4-BE49-F238E27FC236}">
                <a16:creationId xmlns:a16="http://schemas.microsoft.com/office/drawing/2014/main" id="{F2E04699-61F4-CC8C-598F-1AA71D0561B5}"/>
              </a:ext>
            </a:extLst>
          </p:cNvPr>
          <p:cNvPicPr>
            <a:picLocks noChangeAspect="1"/>
          </p:cNvPicPr>
          <p:nvPr/>
        </p:nvPicPr>
        <p:blipFill>
          <a:blip r:embed="rId2"/>
          <a:stretch>
            <a:fillRect/>
          </a:stretch>
        </p:blipFill>
        <p:spPr>
          <a:xfrm>
            <a:off x="7017774" y="1531373"/>
            <a:ext cx="4953134" cy="4011563"/>
          </a:xfrm>
          <a:prstGeom prst="rect">
            <a:avLst/>
          </a:prstGeom>
        </p:spPr>
      </p:pic>
    </p:spTree>
    <p:extLst>
      <p:ext uri="{BB962C8B-B14F-4D97-AF65-F5344CB8AC3E}">
        <p14:creationId xmlns:p14="http://schemas.microsoft.com/office/powerpoint/2010/main" val="2464483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BCA43-33AC-0714-D74A-AB543937187F}"/>
            </a:ext>
          </a:extLst>
        </p:cNvPr>
        <p:cNvGrpSpPr/>
        <p:nvPr/>
      </p:nvGrpSpPr>
      <p:grpSpPr>
        <a:xfrm>
          <a:off x="0" y="0"/>
          <a:ext cx="0" cy="0"/>
          <a:chOff x="0" y="0"/>
          <a:chExt cx="0" cy="0"/>
        </a:xfrm>
      </p:grpSpPr>
      <p:pic>
        <p:nvPicPr>
          <p:cNvPr id="9" name="Imagem 8" descr="Imagem de vídeo game&#10;&#10;O conteúdo gerado por IA pode estar incorreto.">
            <a:extLst>
              <a:ext uri="{FF2B5EF4-FFF2-40B4-BE49-F238E27FC236}">
                <a16:creationId xmlns:a16="http://schemas.microsoft.com/office/drawing/2014/main" id="{9CFBFE84-AA20-56A1-6295-1EE22B702E1A}"/>
              </a:ext>
            </a:extLst>
          </p:cNvPr>
          <p:cNvPicPr>
            <a:picLocks noChangeAspect="1"/>
          </p:cNvPicPr>
          <p:nvPr/>
        </p:nvPicPr>
        <p:blipFill>
          <a:blip r:embed="rId2"/>
          <a:stretch>
            <a:fillRect/>
          </a:stretch>
        </p:blipFill>
        <p:spPr>
          <a:xfrm>
            <a:off x="0" y="-273"/>
            <a:ext cx="12192000" cy="6858000"/>
          </a:xfrm>
          <a:prstGeom prst="rect">
            <a:avLst/>
          </a:prstGeom>
        </p:spPr>
      </p:pic>
      <p:pic>
        <p:nvPicPr>
          <p:cNvPr id="2" name="Imagem 1" descr="Uma imagem contendo Texto&#10;&#10;O conteúdo gerado por IA pode estar incorreto.">
            <a:extLst>
              <a:ext uri="{FF2B5EF4-FFF2-40B4-BE49-F238E27FC236}">
                <a16:creationId xmlns:a16="http://schemas.microsoft.com/office/drawing/2014/main" id="{130D7C12-D6C7-B503-7D25-E4853EC36C81}"/>
              </a:ext>
            </a:extLst>
          </p:cNvPr>
          <p:cNvPicPr>
            <a:picLocks noChangeAspect="1"/>
          </p:cNvPicPr>
          <p:nvPr/>
        </p:nvPicPr>
        <p:blipFill>
          <a:blip r:embed="rId3"/>
          <a:srcRect r="87525" b="78164"/>
          <a:stretch>
            <a:fillRect/>
          </a:stretch>
        </p:blipFill>
        <p:spPr>
          <a:xfrm>
            <a:off x="-2346" y="0"/>
            <a:ext cx="1520952" cy="1497498"/>
          </a:xfrm>
          <a:prstGeom prst="rect">
            <a:avLst/>
          </a:prstGeom>
        </p:spPr>
      </p:pic>
      <p:pic>
        <p:nvPicPr>
          <p:cNvPr id="3" name="Imagem 2" descr="Uma imagem contendo Texto&#10;&#10;O conteúdo gerado por IA pode estar incorreto.">
            <a:extLst>
              <a:ext uri="{FF2B5EF4-FFF2-40B4-BE49-F238E27FC236}">
                <a16:creationId xmlns:a16="http://schemas.microsoft.com/office/drawing/2014/main" id="{756B411A-56F2-DFB8-39CB-92F8C90D59CB}"/>
              </a:ext>
            </a:extLst>
          </p:cNvPr>
          <p:cNvPicPr>
            <a:picLocks noChangeAspect="1"/>
          </p:cNvPicPr>
          <p:nvPr/>
        </p:nvPicPr>
        <p:blipFill>
          <a:blip r:embed="rId3"/>
          <a:srcRect l="29650" t="81044" r="52377"/>
          <a:stretch>
            <a:fillRect/>
          </a:stretch>
        </p:blipFill>
        <p:spPr>
          <a:xfrm>
            <a:off x="3611880" y="5558015"/>
            <a:ext cx="2191255" cy="1299985"/>
          </a:xfrm>
          <a:prstGeom prst="rect">
            <a:avLst/>
          </a:prstGeom>
        </p:spPr>
      </p:pic>
      <p:sp>
        <p:nvSpPr>
          <p:cNvPr id="4" name="CaixaDeTexto 3">
            <a:extLst>
              <a:ext uri="{FF2B5EF4-FFF2-40B4-BE49-F238E27FC236}">
                <a16:creationId xmlns:a16="http://schemas.microsoft.com/office/drawing/2014/main" id="{9850A34E-8E37-CE62-94B6-EFBDE35858CC}"/>
              </a:ext>
            </a:extLst>
          </p:cNvPr>
          <p:cNvSpPr txBox="1"/>
          <p:nvPr/>
        </p:nvSpPr>
        <p:spPr>
          <a:xfrm>
            <a:off x="160012" y="1289630"/>
            <a:ext cx="6486768" cy="1754326"/>
          </a:xfrm>
          <a:prstGeom prst="rect">
            <a:avLst/>
          </a:prstGeom>
        </p:spPr>
        <p:txBody>
          <a:bodyPr wrap="square" lIns="91440" tIns="45720" rIns="91440" bIns="45720" rtlCol="0" anchor="t">
            <a:spAutoFit/>
          </a:bodyPr>
          <a:lstStyle/>
          <a:p>
            <a:endParaRPr lang="en-US" sz="3600">
              <a:solidFill>
                <a:srgbClr val="1B55DC"/>
              </a:solidFill>
              <a:latin typeface="Montserrat"/>
            </a:endParaRPr>
          </a:p>
          <a:p>
            <a:r>
              <a:rPr lang="en-US" sz="3600">
                <a:solidFill>
                  <a:srgbClr val="1B55DC"/>
                </a:solidFill>
                <a:latin typeface="Montserrat"/>
              </a:rPr>
              <a:t>Processamento  de </a:t>
            </a:r>
            <a:r>
              <a:rPr lang="en-US" sz="3600" err="1">
                <a:solidFill>
                  <a:srgbClr val="1B55DC"/>
                </a:solidFill>
                <a:latin typeface="Montserrat"/>
              </a:rPr>
              <a:t>Sequências</a:t>
            </a:r>
            <a:r>
              <a:rPr lang="en-US" sz="3600">
                <a:solidFill>
                  <a:srgbClr val="1B55DC"/>
                </a:solidFill>
                <a:latin typeface="Montserrat"/>
              </a:rPr>
              <a:t> </a:t>
            </a:r>
            <a:r>
              <a:rPr lang="en-US" sz="3600" err="1">
                <a:solidFill>
                  <a:srgbClr val="1B55DC"/>
                </a:solidFill>
                <a:latin typeface="Montserrat"/>
              </a:rPr>
              <a:t>usando</a:t>
            </a:r>
            <a:r>
              <a:rPr lang="en-US" sz="3600">
                <a:solidFill>
                  <a:srgbClr val="1B55DC"/>
                </a:solidFill>
                <a:latin typeface="Montserrat"/>
              </a:rPr>
              <a:t> RNNs</a:t>
            </a:r>
            <a:endParaRPr lang="en-US" sz="3600">
              <a:solidFill>
                <a:srgbClr val="1B55DC"/>
              </a:solidFill>
              <a:latin typeface="Montserrat" pitchFamily="2" charset="0"/>
            </a:endParaRPr>
          </a:p>
        </p:txBody>
      </p:sp>
      <p:graphicFrame>
        <p:nvGraphicFramePr>
          <p:cNvPr id="8" name="Tabela 7">
            <a:extLst>
              <a:ext uri="{FF2B5EF4-FFF2-40B4-BE49-F238E27FC236}">
                <a16:creationId xmlns:a16="http://schemas.microsoft.com/office/drawing/2014/main" id="{DD28033D-AD1D-54E1-910A-5A6F0E0BDE41}"/>
              </a:ext>
            </a:extLst>
          </p:cNvPr>
          <p:cNvGraphicFramePr>
            <a:graphicFrameLocks noGrp="1"/>
          </p:cNvGraphicFramePr>
          <p:nvPr>
            <p:extLst>
              <p:ext uri="{D42A27DB-BD31-4B8C-83A1-F6EECF244321}">
                <p14:modId xmlns:p14="http://schemas.microsoft.com/office/powerpoint/2010/main" val="2976732141"/>
              </p:ext>
            </p:extLst>
          </p:nvPr>
        </p:nvGraphicFramePr>
        <p:xfrm>
          <a:off x="160011" y="3429000"/>
          <a:ext cx="6486768" cy="1423642"/>
        </p:xfrm>
        <a:graphic>
          <a:graphicData uri="http://schemas.openxmlformats.org/drawingml/2006/table">
            <a:tbl>
              <a:tblPr bandRow="1">
                <a:tableStyleId>{5C22544A-7EE6-4342-B048-85BDC9FD1C3A}</a:tableStyleId>
              </a:tblPr>
              <a:tblGrid>
                <a:gridCol w="6486768">
                  <a:extLst>
                    <a:ext uri="{9D8B030D-6E8A-4147-A177-3AD203B41FA5}">
                      <a16:colId xmlns:a16="http://schemas.microsoft.com/office/drawing/2014/main" val="3598331065"/>
                    </a:ext>
                  </a:extLst>
                </a:gridCol>
              </a:tblGrid>
              <a:tr h="1423642">
                <a:tc>
                  <a:txBody>
                    <a:bodyPr/>
                    <a:lstStyle/>
                    <a:p>
                      <a:pPr algn="ctr" fontAlgn="ctr">
                        <a:buNone/>
                      </a:pPr>
                      <a:r>
                        <a:rPr lang="pt-BR" sz="1400" b="0" err="1">
                          <a:solidFill>
                            <a:schemeClr val="tx1"/>
                          </a:solidFill>
                          <a:effectLst/>
                          <a:latin typeface="Montserrat"/>
                        </a:rPr>
                        <a:t>Processing</a:t>
                      </a:r>
                      <a:r>
                        <a:rPr lang="pt-BR" sz="1400" b="0">
                          <a:solidFill>
                            <a:schemeClr val="tx1"/>
                          </a:solidFill>
                          <a:effectLst/>
                          <a:latin typeface="Montserrat"/>
                        </a:rPr>
                        <a:t> </a:t>
                      </a:r>
                      <a:r>
                        <a:rPr lang="pt-BR" sz="1400" b="0" err="1">
                          <a:solidFill>
                            <a:schemeClr val="tx1"/>
                          </a:solidFill>
                          <a:effectLst/>
                          <a:latin typeface="Montserrat"/>
                        </a:rPr>
                        <a:t>Sequences</a:t>
                      </a:r>
                      <a:r>
                        <a:rPr lang="pt-BR" sz="1400" b="0">
                          <a:solidFill>
                            <a:schemeClr val="tx1"/>
                          </a:solidFill>
                          <a:effectLst/>
                          <a:latin typeface="Montserrat"/>
                        </a:rPr>
                        <a:t> </a:t>
                      </a:r>
                      <a:r>
                        <a:rPr lang="pt-BR" sz="1400" b="0" err="1">
                          <a:solidFill>
                            <a:schemeClr val="tx1"/>
                          </a:solidFill>
                          <a:effectLst/>
                          <a:latin typeface="Montserrat"/>
                        </a:rPr>
                        <a:t>Using</a:t>
                      </a:r>
                      <a:r>
                        <a:rPr lang="pt-BR" sz="1400" b="0">
                          <a:solidFill>
                            <a:schemeClr val="tx1"/>
                          </a:solidFill>
                          <a:effectLst/>
                          <a:latin typeface="Montserrat"/>
                        </a:rPr>
                        <a:t> </a:t>
                      </a:r>
                      <a:r>
                        <a:rPr lang="pt-BR" sz="1400" b="0" err="1">
                          <a:solidFill>
                            <a:schemeClr val="tx1"/>
                          </a:solidFill>
                          <a:effectLst/>
                          <a:latin typeface="Montserrat"/>
                        </a:rPr>
                        <a:t>RNNs</a:t>
                      </a:r>
                      <a:r>
                        <a:rPr lang="pt-BR" sz="1400" b="0">
                          <a:solidFill>
                            <a:schemeClr val="tx1"/>
                          </a:solidFill>
                          <a:effectLst/>
                          <a:latin typeface="Montserrat"/>
                        </a:rPr>
                        <a:t>;</a:t>
                      </a:r>
                      <a:r>
                        <a:rPr lang="pt-BR" sz="1400">
                          <a:effectLst/>
                          <a:latin typeface="Montserrat"/>
                        </a:rPr>
                        <a:t> </a:t>
                      </a:r>
                      <a:r>
                        <a:rPr lang="pt-BR" sz="1400" err="1">
                          <a:effectLst/>
                          <a:latin typeface="Montserrat"/>
                        </a:rPr>
                        <a:t>Recurrent</a:t>
                      </a:r>
                      <a:r>
                        <a:rPr lang="pt-BR" sz="1400">
                          <a:effectLst/>
                          <a:latin typeface="Montserrat"/>
                        </a:rPr>
                        <a:t> </a:t>
                      </a:r>
                      <a:r>
                        <a:rPr lang="pt-BR" sz="1400" err="1">
                          <a:effectLst/>
                          <a:latin typeface="Montserrat"/>
                        </a:rPr>
                        <a:t>Neurons</a:t>
                      </a:r>
                      <a:r>
                        <a:rPr lang="pt-BR" sz="1400">
                          <a:effectLst/>
                          <a:latin typeface="Montserrat"/>
                        </a:rPr>
                        <a:t> </a:t>
                      </a:r>
                      <a:r>
                        <a:rPr lang="pt-BR" sz="1400" err="1">
                          <a:effectLst/>
                          <a:latin typeface="Montserrat"/>
                        </a:rPr>
                        <a:t>and</a:t>
                      </a:r>
                      <a:r>
                        <a:rPr lang="pt-BR" sz="1400">
                          <a:effectLst/>
                          <a:latin typeface="Montserrat"/>
                        </a:rPr>
                        <a:t> </a:t>
                      </a:r>
                      <a:r>
                        <a:rPr lang="pt-BR" sz="1400" err="1">
                          <a:effectLst/>
                          <a:latin typeface="Montserrat"/>
                        </a:rPr>
                        <a:t>Layers</a:t>
                      </a:r>
                      <a:r>
                        <a:rPr lang="pt-BR" sz="1400">
                          <a:effectLst/>
                          <a:latin typeface="Montserrat"/>
                        </a:rPr>
                        <a:t>; </a:t>
                      </a:r>
                      <a:r>
                        <a:rPr lang="pt-BR" sz="1400" err="1">
                          <a:effectLst/>
                          <a:latin typeface="Montserrat"/>
                        </a:rPr>
                        <a:t>Memory</a:t>
                      </a:r>
                      <a:r>
                        <a:rPr lang="pt-BR" sz="1400">
                          <a:effectLst/>
                          <a:latin typeface="Montserrat"/>
                        </a:rPr>
                        <a:t> </a:t>
                      </a:r>
                      <a:r>
                        <a:rPr lang="pt-BR" sz="1400" err="1">
                          <a:effectLst/>
                          <a:latin typeface="Montserrat"/>
                        </a:rPr>
                        <a:t>Cells</a:t>
                      </a:r>
                      <a:r>
                        <a:rPr lang="pt-BR" sz="1400">
                          <a:effectLst/>
                          <a:latin typeface="Montserrat"/>
                        </a:rPr>
                        <a:t>; Input </a:t>
                      </a:r>
                      <a:r>
                        <a:rPr lang="pt-BR" sz="1400" err="1">
                          <a:effectLst/>
                          <a:latin typeface="Montserrat"/>
                        </a:rPr>
                        <a:t>and</a:t>
                      </a:r>
                      <a:r>
                        <a:rPr lang="pt-BR" sz="1400">
                          <a:effectLst/>
                          <a:latin typeface="Montserrat"/>
                        </a:rPr>
                        <a:t> Output </a:t>
                      </a:r>
                      <a:r>
                        <a:rPr lang="pt-BR" sz="1400" err="1">
                          <a:effectLst/>
                          <a:latin typeface="Montserrat"/>
                        </a:rPr>
                        <a:t>Sequences</a:t>
                      </a:r>
                      <a:r>
                        <a:rPr lang="pt-BR" sz="1400">
                          <a:effectLst/>
                          <a:latin typeface="Montserrat"/>
                        </a:rPr>
                        <a:t>; Training </a:t>
                      </a:r>
                      <a:r>
                        <a:rPr lang="pt-BR" sz="1400" err="1">
                          <a:effectLst/>
                          <a:latin typeface="Montserrat"/>
                        </a:rPr>
                        <a:t>RNNs</a:t>
                      </a:r>
                      <a:r>
                        <a:rPr lang="pt-BR" sz="1400">
                          <a:effectLst/>
                          <a:latin typeface="Montserrat"/>
                        </a:rPr>
                        <a:t>; </a:t>
                      </a:r>
                      <a:r>
                        <a:rPr lang="pt-BR" sz="1400" err="1">
                          <a:effectLst/>
                          <a:latin typeface="Montserrat"/>
                        </a:rPr>
                        <a:t>Forecasting</a:t>
                      </a:r>
                      <a:r>
                        <a:rPr lang="pt-BR" sz="1400">
                          <a:effectLst/>
                          <a:latin typeface="Montserrat"/>
                        </a:rPr>
                        <a:t> a Time Series.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2748361435"/>
                  </a:ext>
                </a:extLst>
              </a:tr>
            </a:tbl>
          </a:graphicData>
        </a:graphic>
      </p:graphicFrame>
    </p:spTree>
    <p:extLst>
      <p:ext uri="{BB962C8B-B14F-4D97-AF65-F5344CB8AC3E}">
        <p14:creationId xmlns:p14="http://schemas.microsoft.com/office/powerpoint/2010/main" val="2846138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4DB8AA-7D24-43C4-EECF-6B21254EEFC1}"/>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964F9CBC-B785-7CFC-11D5-12EE9D9D52DD}"/>
              </a:ext>
            </a:extLst>
          </p:cNvPr>
          <p:cNvSpPr txBox="1"/>
          <p:nvPr/>
        </p:nvSpPr>
        <p:spPr>
          <a:xfrm>
            <a:off x="1316960" y="638886"/>
            <a:ext cx="5801595"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Arquitetura </a:t>
            </a:r>
            <a:r>
              <a:rPr lang="pt-BR" sz="2400" b="0" i="0" err="1">
                <a:solidFill>
                  <a:schemeClr val="accent4"/>
                </a:solidFill>
                <a:effectLst/>
                <a:latin typeface="Montserrat" panose="00000500000000000000" pitchFamily="2" charset="0"/>
              </a:rPr>
              <a:t>Encoder-Decoder</a:t>
            </a:r>
            <a:endParaRPr lang="pt-BR" sz="2400" b="0" i="0">
              <a:solidFill>
                <a:schemeClr val="accent4"/>
              </a:solidFill>
              <a:effectLst/>
              <a:latin typeface="Montserrat" panose="00000500000000000000" pitchFamily="2" charset="0"/>
            </a:endParaRPr>
          </a:p>
        </p:txBody>
      </p:sp>
      <p:sp>
        <p:nvSpPr>
          <p:cNvPr id="4" name="CaixaDeTexto 3">
            <a:extLst>
              <a:ext uri="{FF2B5EF4-FFF2-40B4-BE49-F238E27FC236}">
                <a16:creationId xmlns:a16="http://schemas.microsoft.com/office/drawing/2014/main" id="{6BB1CEEB-967A-B562-6CBC-2C87C7679CA7}"/>
              </a:ext>
            </a:extLst>
          </p:cNvPr>
          <p:cNvSpPr txBox="1"/>
          <p:nvPr/>
        </p:nvSpPr>
        <p:spPr>
          <a:xfrm>
            <a:off x="117190" y="1407805"/>
            <a:ext cx="7494571" cy="4801314"/>
          </a:xfrm>
          <a:prstGeom prst="rect">
            <a:avLst/>
          </a:prstGeom>
          <a:noFill/>
        </p:spPr>
        <p:txBody>
          <a:bodyPr wrap="square">
            <a:spAutoFit/>
          </a:bodyPr>
          <a:lstStyle/>
          <a:p>
            <a:r>
              <a:rPr lang="pt-BR">
                <a:latin typeface="Montserrat" panose="00000500000000000000" pitchFamily="2" charset="0"/>
              </a:rPr>
              <a:t>Por fim, podemos </a:t>
            </a:r>
            <a:r>
              <a:rPr lang="pt-BR" b="1">
                <a:latin typeface="Montserrat" panose="00000500000000000000" pitchFamily="2" charset="0"/>
              </a:rPr>
              <a:t>combinar duas arquiteturas</a:t>
            </a:r>
            <a:r>
              <a:rPr lang="pt-BR">
                <a:latin typeface="Montserrat" panose="00000500000000000000" pitchFamily="2" charset="0"/>
              </a:rPr>
              <a:t>:</a:t>
            </a:r>
          </a:p>
          <a:p>
            <a:pPr marL="742950" lvl="1" indent="-285750">
              <a:buFont typeface="Wingdings" panose="05000000000000000000" pitchFamily="2" charset="2"/>
              <a:buChar char="§"/>
            </a:pPr>
            <a:r>
              <a:rPr lang="pt-BR" b="1" err="1">
                <a:latin typeface="Montserrat" panose="00000500000000000000" pitchFamily="2" charset="0"/>
              </a:rPr>
              <a:t>Sequence</a:t>
            </a:r>
            <a:r>
              <a:rPr lang="pt-BR" b="1">
                <a:latin typeface="Montserrat" panose="00000500000000000000" pitchFamily="2" charset="0"/>
              </a:rPr>
              <a:t>-</a:t>
            </a:r>
            <a:r>
              <a:rPr lang="pt-BR" b="1" err="1">
                <a:latin typeface="Montserrat" panose="00000500000000000000" pitchFamily="2" charset="0"/>
              </a:rPr>
              <a:t>to</a:t>
            </a:r>
            <a:r>
              <a:rPr lang="pt-BR" b="1">
                <a:latin typeface="Montserrat" panose="00000500000000000000" pitchFamily="2" charset="0"/>
              </a:rPr>
              <a:t>-vector</a:t>
            </a:r>
            <a:r>
              <a:rPr lang="pt-BR">
                <a:latin typeface="Montserrat" panose="00000500000000000000" pitchFamily="2" charset="0"/>
              </a:rPr>
              <a:t> (chamada de </a:t>
            </a:r>
            <a:r>
              <a:rPr lang="pt-BR" b="1" err="1">
                <a:latin typeface="Montserrat" panose="00000500000000000000" pitchFamily="2" charset="0"/>
              </a:rPr>
              <a:t>encoder</a:t>
            </a:r>
            <a:r>
              <a:rPr lang="pt-BR">
                <a:latin typeface="Montserrat" panose="00000500000000000000" pitchFamily="2" charset="0"/>
              </a:rPr>
              <a:t>)</a:t>
            </a:r>
          </a:p>
          <a:p>
            <a:pPr marL="742950" lvl="1" indent="-285750">
              <a:buFont typeface="Wingdings" panose="05000000000000000000" pitchFamily="2" charset="2"/>
              <a:buChar char="§"/>
            </a:pPr>
            <a:r>
              <a:rPr lang="pt-BR" b="1">
                <a:latin typeface="Montserrat" panose="00000500000000000000" pitchFamily="2" charset="0"/>
              </a:rPr>
              <a:t>Vector-</a:t>
            </a:r>
            <a:r>
              <a:rPr lang="pt-BR" b="1" err="1">
                <a:latin typeface="Montserrat" panose="00000500000000000000" pitchFamily="2" charset="0"/>
              </a:rPr>
              <a:t>to</a:t>
            </a:r>
            <a:r>
              <a:rPr lang="pt-BR" b="1">
                <a:latin typeface="Montserrat" panose="00000500000000000000" pitchFamily="2" charset="0"/>
              </a:rPr>
              <a:t>-</a:t>
            </a:r>
            <a:r>
              <a:rPr lang="pt-BR" b="1" err="1">
                <a:latin typeface="Montserrat" panose="00000500000000000000" pitchFamily="2" charset="0"/>
              </a:rPr>
              <a:t>sequence</a:t>
            </a:r>
            <a:r>
              <a:rPr lang="pt-BR">
                <a:latin typeface="Montserrat" panose="00000500000000000000" pitchFamily="2" charset="0"/>
              </a:rPr>
              <a:t> (chamada de </a:t>
            </a:r>
            <a:r>
              <a:rPr lang="pt-BR" b="1" err="1">
                <a:latin typeface="Montserrat" panose="00000500000000000000" pitchFamily="2" charset="0"/>
              </a:rPr>
              <a:t>decoder</a:t>
            </a:r>
            <a:r>
              <a:rPr lang="pt-BR">
                <a:latin typeface="Montserrat" panose="00000500000000000000" pitchFamily="2" charset="0"/>
              </a:rPr>
              <a:t>)</a:t>
            </a:r>
          </a:p>
          <a:p>
            <a:r>
              <a:rPr lang="pt-BR">
                <a:latin typeface="Montserrat" panose="00000500000000000000" pitchFamily="2" charset="0"/>
              </a:rPr>
              <a:t>Essa combinação forma o que chamamos de </a:t>
            </a:r>
            <a:r>
              <a:rPr lang="pt-BR" b="1" err="1">
                <a:latin typeface="Montserrat" panose="00000500000000000000" pitchFamily="2" charset="0"/>
              </a:rPr>
              <a:t>encoder</a:t>
            </a:r>
            <a:r>
              <a:rPr lang="pt-BR" b="1">
                <a:latin typeface="Montserrat" panose="00000500000000000000" pitchFamily="2" charset="0"/>
              </a:rPr>
              <a:t>–</a:t>
            </a:r>
            <a:r>
              <a:rPr lang="pt-BR" b="1" err="1">
                <a:latin typeface="Montserrat" panose="00000500000000000000" pitchFamily="2" charset="0"/>
              </a:rPr>
              <a:t>decoder</a:t>
            </a:r>
            <a:r>
              <a:rPr lang="pt-BR">
                <a:latin typeface="Montserrat" panose="00000500000000000000" pitchFamily="2" charset="0"/>
              </a:rPr>
              <a:t>, muito usada em tarefas como </a:t>
            </a:r>
            <a:r>
              <a:rPr lang="pt-BR" b="1">
                <a:latin typeface="Montserrat" panose="00000500000000000000" pitchFamily="2" charset="0"/>
              </a:rPr>
              <a:t>tradução automática</a:t>
            </a:r>
            <a:r>
              <a:rPr lang="pt-BR">
                <a:latin typeface="Montserrat" panose="00000500000000000000" pitchFamily="2" charset="0"/>
              </a:rPr>
              <a:t>.</a:t>
            </a:r>
          </a:p>
          <a:p>
            <a:r>
              <a:rPr lang="pt-BR" b="1">
                <a:latin typeface="Montserrat" panose="00000500000000000000" pitchFamily="2" charset="0"/>
              </a:rPr>
              <a:t>Como funciona:</a:t>
            </a:r>
            <a:endParaRPr lang="pt-BR">
              <a:latin typeface="Montserrat" panose="00000500000000000000" pitchFamily="2" charset="0"/>
            </a:endParaRPr>
          </a:p>
          <a:p>
            <a:pPr marL="742950" lvl="1" indent="-285750">
              <a:buFont typeface="Wingdings" panose="05000000000000000000" pitchFamily="2" charset="2"/>
              <a:buChar char="§"/>
            </a:pPr>
            <a:r>
              <a:rPr lang="pt-BR">
                <a:latin typeface="Montserrat" panose="00000500000000000000" pitchFamily="2" charset="0"/>
              </a:rPr>
              <a:t>O </a:t>
            </a:r>
            <a:r>
              <a:rPr lang="pt-BR" b="1" err="1">
                <a:latin typeface="Montserrat" panose="00000500000000000000" pitchFamily="2" charset="0"/>
              </a:rPr>
              <a:t>encoder</a:t>
            </a:r>
            <a:r>
              <a:rPr lang="pt-BR">
                <a:latin typeface="Montserrat" panose="00000500000000000000" pitchFamily="2" charset="0"/>
              </a:rPr>
              <a:t> lê toda a frase de entrada e transforma em </a:t>
            </a:r>
            <a:r>
              <a:rPr lang="pt-BR" b="1">
                <a:latin typeface="Montserrat" panose="00000500000000000000" pitchFamily="2" charset="0"/>
              </a:rPr>
              <a:t>um único vetor</a:t>
            </a:r>
            <a:r>
              <a:rPr lang="pt-BR">
                <a:latin typeface="Montserrat" panose="00000500000000000000" pitchFamily="2" charset="0"/>
              </a:rPr>
              <a:t>, que representa o significado completo da frase.</a:t>
            </a:r>
          </a:p>
          <a:p>
            <a:pPr marL="742950" lvl="1" indent="-285750">
              <a:buFont typeface="Wingdings" panose="05000000000000000000" pitchFamily="2" charset="2"/>
              <a:buChar char="§"/>
            </a:pPr>
            <a:r>
              <a:rPr lang="pt-BR">
                <a:latin typeface="Montserrat" panose="00000500000000000000" pitchFamily="2" charset="0"/>
              </a:rPr>
              <a:t>O </a:t>
            </a:r>
            <a:r>
              <a:rPr lang="pt-BR" b="1" err="1">
                <a:latin typeface="Montserrat" panose="00000500000000000000" pitchFamily="2" charset="0"/>
              </a:rPr>
              <a:t>decoder</a:t>
            </a:r>
            <a:r>
              <a:rPr lang="pt-BR">
                <a:latin typeface="Montserrat" panose="00000500000000000000" pitchFamily="2" charset="0"/>
              </a:rPr>
              <a:t> então pega esse vetor e gera, </a:t>
            </a:r>
            <a:r>
              <a:rPr lang="pt-BR" b="1">
                <a:latin typeface="Montserrat" panose="00000500000000000000" pitchFamily="2" charset="0"/>
              </a:rPr>
              <a:t>passo a passo</a:t>
            </a:r>
            <a:r>
              <a:rPr lang="pt-BR">
                <a:latin typeface="Montserrat" panose="00000500000000000000" pitchFamily="2" charset="0"/>
              </a:rPr>
              <a:t>, a frase traduzida em outro idioma.</a:t>
            </a:r>
          </a:p>
          <a:p>
            <a:r>
              <a:rPr lang="pt-BR">
                <a:latin typeface="Montserrat" panose="00000500000000000000" pitchFamily="2" charset="0"/>
              </a:rPr>
              <a:t>Essa abordagem é muito mais eficiente do que tentar traduzir </a:t>
            </a:r>
            <a:r>
              <a:rPr lang="pt-BR" b="1">
                <a:latin typeface="Montserrat" panose="00000500000000000000" pitchFamily="2" charset="0"/>
              </a:rPr>
              <a:t>palavra por palavra</a:t>
            </a:r>
            <a:r>
              <a:rPr lang="pt-BR">
                <a:latin typeface="Montserrat" panose="00000500000000000000" pitchFamily="2" charset="0"/>
              </a:rPr>
              <a:t> com uma única RNN, porque:</a:t>
            </a:r>
          </a:p>
          <a:p>
            <a:r>
              <a:rPr lang="pt-BR">
                <a:latin typeface="Montserrat" panose="00000500000000000000" pitchFamily="2" charset="0"/>
              </a:rPr>
              <a:t>As palavras no final da frase original podem influenciar as palavras no início da tradução.</a:t>
            </a:r>
          </a:p>
          <a:p>
            <a:r>
              <a:rPr lang="pt-BR">
                <a:latin typeface="Montserrat" panose="00000500000000000000" pitchFamily="2" charset="0"/>
              </a:rPr>
              <a:t>Por isso, é importante </a:t>
            </a:r>
            <a:r>
              <a:rPr lang="pt-BR" b="1">
                <a:latin typeface="Montserrat" panose="00000500000000000000" pitchFamily="2" charset="0"/>
              </a:rPr>
              <a:t>ler a frase inteira antes de começar a gerar a saída</a:t>
            </a:r>
            <a:r>
              <a:rPr lang="pt-BR">
                <a:latin typeface="Montserrat" panose="00000500000000000000" pitchFamily="2" charset="0"/>
              </a:rPr>
              <a:t>.</a:t>
            </a:r>
          </a:p>
        </p:txBody>
      </p:sp>
      <p:pic>
        <p:nvPicPr>
          <p:cNvPr id="3" name="Imagem 2" descr="Diagrama, Gráfico de caixa estreita&#10;&#10;O conteúdo gerado por IA pode estar incorreto.">
            <a:extLst>
              <a:ext uri="{FF2B5EF4-FFF2-40B4-BE49-F238E27FC236}">
                <a16:creationId xmlns:a16="http://schemas.microsoft.com/office/drawing/2014/main" id="{C4A2218E-9617-3B25-B004-175AF463D8D5}"/>
              </a:ext>
            </a:extLst>
          </p:cNvPr>
          <p:cNvPicPr>
            <a:picLocks noChangeAspect="1"/>
          </p:cNvPicPr>
          <p:nvPr/>
        </p:nvPicPr>
        <p:blipFill>
          <a:blip r:embed="rId2"/>
          <a:stretch>
            <a:fillRect/>
          </a:stretch>
        </p:blipFill>
        <p:spPr>
          <a:xfrm>
            <a:off x="7611761" y="1531373"/>
            <a:ext cx="3997675" cy="4011563"/>
          </a:xfrm>
          <a:prstGeom prst="rect">
            <a:avLst/>
          </a:prstGeom>
        </p:spPr>
      </p:pic>
    </p:spTree>
    <p:extLst>
      <p:ext uri="{BB962C8B-B14F-4D97-AF65-F5344CB8AC3E}">
        <p14:creationId xmlns:p14="http://schemas.microsoft.com/office/powerpoint/2010/main" val="5591086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4B2589-557B-3015-A3ED-348539328C4A}"/>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FA7FB4F9-57EC-B275-98AB-53C33ED4232A}"/>
              </a:ext>
            </a:extLst>
          </p:cNvPr>
          <p:cNvSpPr txBox="1"/>
          <p:nvPr/>
        </p:nvSpPr>
        <p:spPr>
          <a:xfrm>
            <a:off x="1336625" y="845364"/>
            <a:ext cx="6400800" cy="830997"/>
          </a:xfrm>
          <a:prstGeom prst="rect">
            <a:avLst/>
          </a:prstGeom>
          <a:noFill/>
        </p:spPr>
        <p:txBody>
          <a:bodyPr wrap="square">
            <a:spAutoFit/>
          </a:bodyPr>
          <a:lstStyle/>
          <a:p>
            <a:pPr fontAlgn="base">
              <a:spcAft>
                <a:spcPts val="2400"/>
              </a:spcAft>
            </a:pPr>
            <a:r>
              <a:rPr lang="pt-BR" sz="2400">
                <a:solidFill>
                  <a:schemeClr val="accent4"/>
                </a:solidFill>
                <a:latin typeface="Montserrat" panose="00000500000000000000" pitchFamily="2" charset="0"/>
              </a:rPr>
              <a:t>Versatilidade das </a:t>
            </a:r>
            <a:r>
              <a:rPr lang="pt-BR" sz="2400" err="1">
                <a:solidFill>
                  <a:schemeClr val="accent4"/>
                </a:solidFill>
                <a:latin typeface="Montserrat" panose="00000500000000000000" pitchFamily="2" charset="0"/>
              </a:rPr>
              <a:t>RNNs</a:t>
            </a:r>
            <a:r>
              <a:rPr lang="pt-BR" sz="2400">
                <a:solidFill>
                  <a:schemeClr val="accent4"/>
                </a:solidFill>
                <a:latin typeface="Montserrat" panose="00000500000000000000" pitchFamily="2" charset="0"/>
              </a:rPr>
              <a:t> e próximo desafio</a:t>
            </a:r>
            <a:endParaRPr lang="pt-BR" sz="2400" b="0" i="0">
              <a:solidFill>
                <a:schemeClr val="accent4"/>
              </a:solidFill>
              <a:effectLst/>
              <a:latin typeface="Montserrat" panose="00000500000000000000" pitchFamily="2" charset="0"/>
            </a:endParaRPr>
          </a:p>
        </p:txBody>
      </p:sp>
      <p:sp>
        <p:nvSpPr>
          <p:cNvPr id="4" name="CaixaDeTexto 3">
            <a:extLst>
              <a:ext uri="{FF2B5EF4-FFF2-40B4-BE49-F238E27FC236}">
                <a16:creationId xmlns:a16="http://schemas.microsoft.com/office/drawing/2014/main" id="{D51C601D-8EEE-21BD-AD08-4C334AD12F98}"/>
              </a:ext>
            </a:extLst>
          </p:cNvPr>
          <p:cNvSpPr txBox="1"/>
          <p:nvPr/>
        </p:nvSpPr>
        <p:spPr>
          <a:xfrm>
            <a:off x="432620" y="2981912"/>
            <a:ext cx="11621727" cy="1200329"/>
          </a:xfrm>
          <a:prstGeom prst="rect">
            <a:avLst/>
          </a:prstGeom>
          <a:noFill/>
        </p:spPr>
        <p:txBody>
          <a:bodyPr wrap="square">
            <a:spAutoFit/>
          </a:bodyPr>
          <a:lstStyle/>
          <a:p>
            <a:r>
              <a:rPr lang="pt-BR">
                <a:latin typeface="Montserrat" panose="00000500000000000000" pitchFamily="2" charset="0"/>
              </a:rPr>
              <a:t>Esses exemplos mostram a grande versatilidade das redes neurais recorrentes, que podem lidar com diferentes formatos de entrada e saída dependendo da tarefa. No entanto, essa flexibilidade levanta uma questão fundamental: como treinar uma RNN de forma eficiente e estável? Esse será o próximo passo do nosso estudo.</a:t>
            </a:r>
          </a:p>
        </p:txBody>
      </p:sp>
    </p:spTree>
    <p:extLst>
      <p:ext uri="{BB962C8B-B14F-4D97-AF65-F5344CB8AC3E}">
        <p14:creationId xmlns:p14="http://schemas.microsoft.com/office/powerpoint/2010/main" val="4128302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106533-2A37-21D0-44E9-70D4F70BDF9E}"/>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E98883F0-9C53-E33B-8DC1-01E6FC382A83}"/>
              </a:ext>
            </a:extLst>
          </p:cNvPr>
          <p:cNvSpPr txBox="1"/>
          <p:nvPr/>
        </p:nvSpPr>
        <p:spPr>
          <a:xfrm>
            <a:off x="1395619" y="707712"/>
            <a:ext cx="6400800"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Como treinar redes neurais recorrentes</a:t>
            </a:r>
          </a:p>
        </p:txBody>
      </p:sp>
      <p:sp>
        <p:nvSpPr>
          <p:cNvPr id="4" name="CaixaDeTexto 3">
            <a:extLst>
              <a:ext uri="{FF2B5EF4-FFF2-40B4-BE49-F238E27FC236}">
                <a16:creationId xmlns:a16="http://schemas.microsoft.com/office/drawing/2014/main" id="{4CAE1CD7-3660-2C63-A36C-AB94038FD45A}"/>
              </a:ext>
            </a:extLst>
          </p:cNvPr>
          <p:cNvSpPr txBox="1"/>
          <p:nvPr/>
        </p:nvSpPr>
        <p:spPr>
          <a:xfrm>
            <a:off x="258098" y="1800945"/>
            <a:ext cx="6970605" cy="3970318"/>
          </a:xfrm>
          <a:prstGeom prst="rect">
            <a:avLst/>
          </a:prstGeom>
          <a:noFill/>
        </p:spPr>
        <p:txBody>
          <a:bodyPr wrap="square">
            <a:spAutoFit/>
          </a:bodyPr>
          <a:lstStyle/>
          <a:p>
            <a:r>
              <a:rPr lang="pt-BR">
                <a:latin typeface="Montserrat" panose="00000500000000000000" pitchFamily="2" charset="0"/>
              </a:rPr>
              <a:t>Para treinar uma </a:t>
            </a:r>
            <a:r>
              <a:rPr lang="pt-BR" b="1">
                <a:latin typeface="Montserrat" panose="00000500000000000000" pitchFamily="2" charset="0"/>
              </a:rPr>
              <a:t>RNN</a:t>
            </a:r>
            <a:r>
              <a:rPr lang="pt-BR">
                <a:latin typeface="Montserrat" panose="00000500000000000000" pitchFamily="2" charset="0"/>
              </a:rPr>
              <a:t>, usamos uma técnica chamada </a:t>
            </a:r>
            <a:r>
              <a:rPr lang="pt-BR" b="1" err="1">
                <a:latin typeface="Montserrat" panose="00000500000000000000" pitchFamily="2" charset="0"/>
              </a:rPr>
              <a:t>backpropagation</a:t>
            </a:r>
            <a:r>
              <a:rPr lang="pt-BR" b="1">
                <a:latin typeface="Montserrat" panose="00000500000000000000" pitchFamily="2" charset="0"/>
              </a:rPr>
              <a:t> </a:t>
            </a:r>
            <a:r>
              <a:rPr lang="pt-BR" b="1" err="1">
                <a:latin typeface="Montserrat" panose="00000500000000000000" pitchFamily="2" charset="0"/>
              </a:rPr>
              <a:t>through</a:t>
            </a:r>
            <a:r>
              <a:rPr lang="pt-BR" b="1">
                <a:latin typeface="Montserrat" panose="00000500000000000000" pitchFamily="2" charset="0"/>
              </a:rPr>
              <a:t> time (BPTT)</a:t>
            </a:r>
            <a:r>
              <a:rPr lang="pt-BR">
                <a:latin typeface="Montserrat" panose="00000500000000000000" pitchFamily="2" charset="0"/>
              </a:rPr>
              <a:t>.</a:t>
            </a:r>
          </a:p>
          <a:p>
            <a:r>
              <a:rPr lang="pt-BR" b="1">
                <a:latin typeface="Montserrat" panose="00000500000000000000" pitchFamily="2" charset="0"/>
              </a:rPr>
              <a:t>Como funciona:</a:t>
            </a:r>
          </a:p>
          <a:p>
            <a:endParaRPr lang="pt-BR">
              <a:latin typeface="Montserrat" panose="00000500000000000000" pitchFamily="2" charset="0"/>
            </a:endParaRPr>
          </a:p>
          <a:p>
            <a:pPr marL="285750" indent="-285750">
              <a:buFont typeface="Wingdings" panose="05000000000000000000" pitchFamily="2" charset="2"/>
              <a:buChar char="§"/>
            </a:pPr>
            <a:r>
              <a:rPr lang="pt-BR">
                <a:latin typeface="Montserrat" panose="00000500000000000000" pitchFamily="2" charset="0"/>
              </a:rPr>
              <a:t>Primeiro, “desenrolamos” a RNN no tempo, criando uma </a:t>
            </a:r>
            <a:r>
              <a:rPr lang="pt-BR" b="1">
                <a:latin typeface="Montserrat" panose="00000500000000000000" pitchFamily="2" charset="0"/>
              </a:rPr>
              <a:t>sequência de camadas conectadas</a:t>
            </a:r>
            <a:r>
              <a:rPr lang="pt-BR">
                <a:latin typeface="Montserrat" panose="00000500000000000000" pitchFamily="2" charset="0"/>
              </a:rPr>
              <a:t>, uma para cada passo temporal.</a:t>
            </a:r>
          </a:p>
          <a:p>
            <a:endParaRPr lang="pt-BR">
              <a:latin typeface="Montserrat" panose="00000500000000000000" pitchFamily="2" charset="0"/>
            </a:endParaRPr>
          </a:p>
          <a:p>
            <a:pPr marL="285750" indent="-285750">
              <a:buFont typeface="Wingdings" panose="05000000000000000000" pitchFamily="2" charset="2"/>
              <a:buChar char="§"/>
            </a:pPr>
            <a:r>
              <a:rPr lang="pt-BR">
                <a:latin typeface="Montserrat" panose="00000500000000000000" pitchFamily="2" charset="0"/>
              </a:rPr>
              <a:t>Em seguida, aplicamos a </a:t>
            </a:r>
            <a:r>
              <a:rPr lang="pt-BR" b="1">
                <a:latin typeface="Montserrat" panose="00000500000000000000" pitchFamily="2" charset="0"/>
              </a:rPr>
              <a:t>retropropagação do erro</a:t>
            </a:r>
            <a:r>
              <a:rPr lang="pt-BR">
                <a:latin typeface="Montserrat" panose="00000500000000000000" pitchFamily="2" charset="0"/>
              </a:rPr>
              <a:t> da mesma forma que em uma rede neural tradicional.</a:t>
            </a:r>
          </a:p>
          <a:p>
            <a:pPr marL="285750" indent="-285750">
              <a:buFont typeface="Wingdings" panose="05000000000000000000" pitchFamily="2" charset="2"/>
              <a:buChar char="§"/>
            </a:pPr>
            <a:endParaRPr lang="pt-BR">
              <a:latin typeface="Montserrat" panose="00000500000000000000" pitchFamily="2" charset="0"/>
            </a:endParaRPr>
          </a:p>
          <a:p>
            <a:r>
              <a:rPr lang="pt-BR">
                <a:latin typeface="Montserrat" panose="00000500000000000000" pitchFamily="2" charset="0"/>
              </a:rPr>
              <a:t>Dessa forma, podemos tratar a RNN como </a:t>
            </a:r>
            <a:r>
              <a:rPr lang="pt-BR" b="1">
                <a:latin typeface="Montserrat" panose="00000500000000000000" pitchFamily="2" charset="0"/>
              </a:rPr>
              <a:t>uma rede profunda</a:t>
            </a:r>
            <a:r>
              <a:rPr lang="pt-BR">
                <a:latin typeface="Montserrat" panose="00000500000000000000" pitchFamily="2" charset="0"/>
              </a:rPr>
              <a:t>, em que cada camada representa o </a:t>
            </a:r>
            <a:r>
              <a:rPr lang="pt-BR" b="1">
                <a:latin typeface="Montserrat" panose="00000500000000000000" pitchFamily="2" charset="0"/>
              </a:rPr>
              <a:t>estado da rede em um momento diferente</a:t>
            </a:r>
            <a:r>
              <a:rPr lang="pt-BR">
                <a:latin typeface="Montserrat" panose="00000500000000000000" pitchFamily="2" charset="0"/>
              </a:rPr>
              <a:t> no tempo.</a:t>
            </a:r>
          </a:p>
        </p:txBody>
      </p:sp>
      <p:pic>
        <p:nvPicPr>
          <p:cNvPr id="3" name="Imagem 2" descr="Diagrama, Esquemático&#10;&#10;O conteúdo gerado por IA pode estar incorreto.">
            <a:extLst>
              <a:ext uri="{FF2B5EF4-FFF2-40B4-BE49-F238E27FC236}">
                <a16:creationId xmlns:a16="http://schemas.microsoft.com/office/drawing/2014/main" id="{58BC7307-A883-45B9-FCE5-C24FB73CB130}"/>
              </a:ext>
            </a:extLst>
          </p:cNvPr>
          <p:cNvPicPr>
            <a:picLocks noChangeAspect="1"/>
          </p:cNvPicPr>
          <p:nvPr/>
        </p:nvPicPr>
        <p:blipFill>
          <a:blip r:embed="rId2"/>
          <a:stretch>
            <a:fillRect/>
          </a:stretch>
        </p:blipFill>
        <p:spPr>
          <a:xfrm>
            <a:off x="7117491" y="1681315"/>
            <a:ext cx="4816411" cy="3799607"/>
          </a:xfrm>
          <a:prstGeom prst="rect">
            <a:avLst/>
          </a:prstGeom>
        </p:spPr>
      </p:pic>
    </p:spTree>
    <p:extLst>
      <p:ext uri="{BB962C8B-B14F-4D97-AF65-F5344CB8AC3E}">
        <p14:creationId xmlns:p14="http://schemas.microsoft.com/office/powerpoint/2010/main" val="23155849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DDE4-803F-37A7-F211-D57971A69092}"/>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353CD8CE-E41A-3122-4021-9EC1B01441E6}"/>
              </a:ext>
            </a:extLst>
          </p:cNvPr>
          <p:cNvSpPr txBox="1"/>
          <p:nvPr/>
        </p:nvSpPr>
        <p:spPr>
          <a:xfrm>
            <a:off x="1385787" y="609390"/>
            <a:ext cx="6400800" cy="461665"/>
          </a:xfrm>
          <a:prstGeom prst="rect">
            <a:avLst/>
          </a:prstGeom>
          <a:noFill/>
        </p:spPr>
        <p:txBody>
          <a:bodyPr wrap="square">
            <a:spAutoFit/>
          </a:bodyPr>
          <a:lstStyle/>
          <a:p>
            <a:pPr fontAlgn="base">
              <a:spcAft>
                <a:spcPts val="2400"/>
              </a:spcAft>
            </a:pPr>
            <a:r>
              <a:rPr lang="pt-BR" sz="2400">
                <a:solidFill>
                  <a:schemeClr val="accent4"/>
                </a:solidFill>
                <a:latin typeface="Montserrat" panose="00000500000000000000" pitchFamily="2" charset="0"/>
              </a:rPr>
              <a:t>Passo direto e função deperda </a:t>
            </a:r>
            <a:endParaRPr lang="pt-BR" sz="2400" b="0" i="0">
              <a:solidFill>
                <a:schemeClr val="accent4"/>
              </a:solidFill>
              <a:effectLst/>
              <a:latin typeface="Montserrat" panose="00000500000000000000" pitchFamily="2" charset="0"/>
            </a:endParaRPr>
          </a:p>
        </p:txBody>
      </p:sp>
      <mc:AlternateContent xmlns:mc="http://schemas.openxmlformats.org/markup-compatibility/2006">
        <mc:Choice xmlns:a14="http://schemas.microsoft.com/office/drawing/2010/main" Requires="a14">
          <p:sp>
            <p:nvSpPr>
              <p:cNvPr id="3" name="CaixaDeTexto 2">
                <a:extLst>
                  <a:ext uri="{FF2B5EF4-FFF2-40B4-BE49-F238E27FC236}">
                    <a16:creationId xmlns:a16="http://schemas.microsoft.com/office/drawing/2014/main" id="{7E51F71D-7E78-D04D-6903-BAD5F9B6576A}"/>
                  </a:ext>
                </a:extLst>
              </p:cNvPr>
              <p:cNvSpPr txBox="1"/>
              <p:nvPr/>
            </p:nvSpPr>
            <p:spPr>
              <a:xfrm>
                <a:off x="258097" y="1340171"/>
                <a:ext cx="6939116" cy="5093189"/>
              </a:xfrm>
              <a:prstGeom prst="rect">
                <a:avLst/>
              </a:prstGeom>
              <a:noFill/>
            </p:spPr>
            <p:txBody>
              <a:bodyPr wrap="square">
                <a:spAutoFit/>
              </a:bodyPr>
              <a:lstStyle/>
              <a:p>
                <a:r>
                  <a:rPr lang="pt-BR">
                    <a:latin typeface="Montserrat" panose="00000500000000000000" pitchFamily="2" charset="0"/>
                  </a:rPr>
                  <a:t>O treinamento de uma </a:t>
                </a:r>
                <a:r>
                  <a:rPr lang="pt-BR" b="1">
                    <a:latin typeface="Montserrat" panose="00000500000000000000" pitchFamily="2" charset="0"/>
                  </a:rPr>
                  <a:t>RNN</a:t>
                </a:r>
                <a:r>
                  <a:rPr lang="pt-BR">
                    <a:latin typeface="Montserrat" panose="00000500000000000000" pitchFamily="2" charset="0"/>
                  </a:rPr>
                  <a:t> começa com um </a:t>
                </a:r>
                <a:r>
                  <a:rPr lang="pt-BR" b="1" err="1">
                    <a:latin typeface="Montserrat" panose="00000500000000000000" pitchFamily="2" charset="0"/>
                  </a:rPr>
                  <a:t>forward</a:t>
                </a:r>
                <a:r>
                  <a:rPr lang="pt-BR" b="1">
                    <a:latin typeface="Montserrat" panose="00000500000000000000" pitchFamily="2" charset="0"/>
                  </a:rPr>
                  <a:t> </a:t>
                </a:r>
                <a:r>
                  <a:rPr lang="pt-BR" b="1" err="1">
                    <a:latin typeface="Montserrat" panose="00000500000000000000" pitchFamily="2" charset="0"/>
                  </a:rPr>
                  <a:t>pass</a:t>
                </a:r>
                <a:r>
                  <a:rPr lang="pt-BR">
                    <a:latin typeface="Montserrat" panose="00000500000000000000" pitchFamily="2" charset="0"/>
                  </a:rPr>
                  <a:t>, no qual os dados percorrem a rede </a:t>
                </a:r>
                <a:r>
                  <a:rPr lang="pt-BR" b="1">
                    <a:latin typeface="Montserrat" panose="00000500000000000000" pitchFamily="2" charset="0"/>
                  </a:rPr>
                  <a:t>desenrolada no tempo</a:t>
                </a:r>
                <a:r>
                  <a:rPr lang="pt-BR">
                    <a:latin typeface="Montserrat" panose="00000500000000000000" pitchFamily="2" charset="0"/>
                  </a:rPr>
                  <a:t>. Na figura, esse fluxo direto é representado pelas </a:t>
                </a:r>
                <a:r>
                  <a:rPr lang="pt-BR" b="1">
                    <a:latin typeface="Montserrat" panose="00000500000000000000" pitchFamily="2" charset="0"/>
                  </a:rPr>
                  <a:t>setas tracejadas</a:t>
                </a:r>
                <a:r>
                  <a:rPr lang="pt-BR">
                    <a:latin typeface="Montserrat" panose="00000500000000000000" pitchFamily="2" charset="0"/>
                  </a:rPr>
                  <a:t>.</a:t>
                </a:r>
              </a:p>
              <a:p>
                <a:r>
                  <a:rPr lang="pt-BR">
                    <a:latin typeface="Montserrat" panose="00000500000000000000" pitchFamily="2" charset="0"/>
                  </a:rPr>
                  <a:t>Durante esse passo, a RNN gera uma </a:t>
                </a:r>
                <a:r>
                  <a:rPr lang="pt-BR" b="1">
                    <a:latin typeface="Montserrat" panose="00000500000000000000" pitchFamily="2" charset="0"/>
                  </a:rPr>
                  <a:t>sequência de previsões</a:t>
                </a:r>
                <a:r>
                  <a:rPr lang="pt-BR">
                    <a:latin typeface="Montserrat" panose="00000500000000000000" pitchFamily="2" charset="0"/>
                  </a:rPr>
                  <a:t>:</a:t>
                </a:r>
              </a:p>
              <a:p>
                <a:pPr/>
                <a14:m>
                  <m:oMathPara xmlns:m="http://schemas.openxmlformats.org/officeDocument/2006/math">
                    <m:oMathParaPr>
                      <m:jc m:val="centerGroup"/>
                    </m:oMathParaPr>
                    <m:oMath xmlns:m="http://schemas.openxmlformats.org/officeDocument/2006/math">
                      <m:acc>
                        <m:accPr>
                          <m:chr m:val="̂"/>
                          <m:ctrlPr>
                            <a:rPr lang="ar-AE" i="1">
                              <a:latin typeface="Cambria Math" panose="02040503050406030204" pitchFamily="18" charset="0"/>
                            </a:rPr>
                          </m:ctrlPr>
                        </m:accPr>
                        <m:e>
                          <m:r>
                            <a:rPr lang="ar-AE" i="1">
                              <a:latin typeface="Cambria Math" panose="02040503050406030204" pitchFamily="18" charset="0"/>
                            </a:rPr>
                            <m:t>𝑌</m:t>
                          </m:r>
                        </m:e>
                      </m:acc>
                      <m:d>
                        <m:dPr>
                          <m:ctrlPr>
                            <a:rPr lang="ar-AE" i="1">
                              <a:latin typeface="Cambria Math" panose="02040503050406030204" pitchFamily="18" charset="0"/>
                            </a:rPr>
                          </m:ctrlPr>
                        </m:dPr>
                        <m:e>
                          <m:r>
                            <a:rPr lang="ar-AE">
                              <a:latin typeface="Cambria Math" panose="02040503050406030204" pitchFamily="18" charset="0"/>
                            </a:rPr>
                            <m:t>0</m:t>
                          </m:r>
                        </m:e>
                      </m:d>
                      <m:r>
                        <a:rPr lang="ar-AE">
                          <a:latin typeface="Cambria Math" panose="02040503050406030204" pitchFamily="18" charset="0"/>
                        </a:rPr>
                        <m:t>,</m:t>
                      </m:r>
                      <m:acc>
                        <m:accPr>
                          <m:chr m:val="̂"/>
                          <m:ctrlPr>
                            <a:rPr lang="ar-AE" i="1">
                              <a:latin typeface="Cambria Math" panose="02040503050406030204" pitchFamily="18" charset="0"/>
                            </a:rPr>
                          </m:ctrlPr>
                        </m:accPr>
                        <m:e>
                          <m:r>
                            <a:rPr lang="ar-AE" i="1">
                              <a:latin typeface="Cambria Math" panose="02040503050406030204" pitchFamily="18" charset="0"/>
                            </a:rPr>
                            <m:t>𝑌</m:t>
                          </m:r>
                        </m:e>
                      </m:acc>
                      <m:d>
                        <m:dPr>
                          <m:ctrlPr>
                            <a:rPr lang="ar-AE" i="1">
                              <a:latin typeface="Cambria Math" panose="02040503050406030204" pitchFamily="18" charset="0"/>
                            </a:rPr>
                          </m:ctrlPr>
                        </m:dPr>
                        <m:e>
                          <m:r>
                            <a:rPr lang="ar-AE">
                              <a:latin typeface="Cambria Math" panose="02040503050406030204" pitchFamily="18" charset="0"/>
                            </a:rPr>
                            <m:t>1</m:t>
                          </m:r>
                        </m:e>
                      </m:d>
                      <m:r>
                        <a:rPr lang="ar-AE">
                          <a:latin typeface="Cambria Math" panose="02040503050406030204" pitchFamily="18" charset="0"/>
                        </a:rPr>
                        <m:t>,…,</m:t>
                      </m:r>
                      <m:acc>
                        <m:accPr>
                          <m:chr m:val="̂"/>
                          <m:ctrlPr>
                            <a:rPr lang="ar-AE" i="1">
                              <a:latin typeface="Cambria Math" panose="02040503050406030204" pitchFamily="18" charset="0"/>
                            </a:rPr>
                          </m:ctrlPr>
                        </m:accPr>
                        <m:e>
                          <m:r>
                            <a:rPr lang="ar-AE" i="1">
                              <a:latin typeface="Cambria Math" panose="02040503050406030204" pitchFamily="18" charset="0"/>
                            </a:rPr>
                            <m:t>𝑌</m:t>
                          </m:r>
                        </m:e>
                      </m:acc>
                      <m:d>
                        <m:dPr>
                          <m:ctrlPr>
                            <a:rPr lang="ar-AE" i="1">
                              <a:latin typeface="Cambria Math" panose="02040503050406030204" pitchFamily="18" charset="0"/>
                            </a:rPr>
                          </m:ctrlPr>
                        </m:dPr>
                        <m:e>
                          <m:r>
                            <a:rPr lang="ar-AE" i="1">
                              <a:latin typeface="Cambria Math" panose="02040503050406030204" pitchFamily="18" charset="0"/>
                            </a:rPr>
                            <m:t>𝑇</m:t>
                          </m:r>
                        </m:e>
                      </m:d>
                    </m:oMath>
                  </m:oMathPara>
                </a14:m>
                <a:endParaRPr lang="ar-AE">
                  <a:latin typeface="Montserrat" panose="00000500000000000000" pitchFamily="2" charset="0"/>
                </a:endParaRPr>
              </a:p>
              <a:p>
                <a:r>
                  <a:rPr lang="pt-BR">
                    <a:latin typeface="Montserrat" panose="00000500000000000000" pitchFamily="2" charset="0"/>
                  </a:rPr>
                  <a:t>Essas previsões são comparadas com os </a:t>
                </a:r>
                <a:r>
                  <a:rPr lang="pt-BR" b="1">
                    <a:latin typeface="Montserrat" panose="00000500000000000000" pitchFamily="2" charset="0"/>
                  </a:rPr>
                  <a:t>valores reais</a:t>
                </a:r>
                <a:r>
                  <a:rPr lang="pt-BR">
                    <a:latin typeface="Montserrat" panose="00000500000000000000" pitchFamily="2" charset="0"/>
                  </a:rPr>
                  <a:t> correspondentes:</a:t>
                </a:r>
              </a:p>
              <a:p>
                <a:pPr/>
                <a14:m>
                  <m:oMathPara xmlns:m="http://schemas.openxmlformats.org/officeDocument/2006/math">
                    <m:oMathParaPr>
                      <m:jc m:val="centerGroup"/>
                    </m:oMathParaPr>
                    <m:oMath xmlns:m="http://schemas.openxmlformats.org/officeDocument/2006/math">
                      <m:r>
                        <a:rPr lang="pt-BR" i="1">
                          <a:latin typeface="Cambria Math" panose="02040503050406030204" pitchFamily="18" charset="0"/>
                        </a:rPr>
                        <m:t>𝑌</m:t>
                      </m:r>
                      <m:d>
                        <m:dPr>
                          <m:ctrlPr>
                            <a:rPr lang="ar-AE" i="1">
                              <a:latin typeface="Cambria Math" panose="02040503050406030204" pitchFamily="18" charset="0"/>
                            </a:rPr>
                          </m:ctrlPr>
                        </m:dPr>
                        <m:e>
                          <m:r>
                            <a:rPr lang="ar-AE">
                              <a:latin typeface="Cambria Math" panose="02040503050406030204" pitchFamily="18" charset="0"/>
                            </a:rPr>
                            <m:t>0</m:t>
                          </m:r>
                        </m:e>
                      </m:d>
                      <m:r>
                        <a:rPr lang="ar-AE">
                          <a:latin typeface="Cambria Math" panose="02040503050406030204" pitchFamily="18" charset="0"/>
                        </a:rPr>
                        <m:t>,</m:t>
                      </m:r>
                      <m:r>
                        <a:rPr lang="ar-AE" i="1">
                          <a:latin typeface="Cambria Math" panose="02040503050406030204" pitchFamily="18" charset="0"/>
                        </a:rPr>
                        <m:t>𝑌</m:t>
                      </m:r>
                      <m:d>
                        <m:dPr>
                          <m:ctrlPr>
                            <a:rPr lang="ar-AE" i="1">
                              <a:latin typeface="Cambria Math" panose="02040503050406030204" pitchFamily="18" charset="0"/>
                            </a:rPr>
                          </m:ctrlPr>
                        </m:dPr>
                        <m:e>
                          <m:r>
                            <a:rPr lang="ar-AE">
                              <a:latin typeface="Cambria Math" panose="02040503050406030204" pitchFamily="18" charset="0"/>
                            </a:rPr>
                            <m:t>1</m:t>
                          </m:r>
                        </m:e>
                      </m:d>
                      <m:r>
                        <a:rPr lang="ar-AE">
                          <a:latin typeface="Cambria Math" panose="02040503050406030204" pitchFamily="18" charset="0"/>
                        </a:rPr>
                        <m:t>,…,</m:t>
                      </m:r>
                      <m:r>
                        <a:rPr lang="ar-AE" i="1">
                          <a:latin typeface="Cambria Math" panose="02040503050406030204" pitchFamily="18" charset="0"/>
                        </a:rPr>
                        <m:t>𝑌</m:t>
                      </m:r>
                      <m:d>
                        <m:dPr>
                          <m:ctrlPr>
                            <a:rPr lang="ar-AE" i="1">
                              <a:latin typeface="Cambria Math" panose="02040503050406030204" pitchFamily="18" charset="0"/>
                            </a:rPr>
                          </m:ctrlPr>
                        </m:dPr>
                        <m:e>
                          <m:r>
                            <a:rPr lang="ar-AE" i="1">
                              <a:latin typeface="Cambria Math" panose="02040503050406030204" pitchFamily="18" charset="0"/>
                            </a:rPr>
                            <m:t>𝑇</m:t>
                          </m:r>
                        </m:e>
                      </m:d>
                    </m:oMath>
                  </m:oMathPara>
                </a14:m>
                <a:endParaRPr lang="ar-AE">
                  <a:latin typeface="Montserrat" panose="00000500000000000000" pitchFamily="2" charset="0"/>
                </a:endParaRPr>
              </a:p>
              <a:p>
                <a:r>
                  <a:rPr lang="pt-BR">
                    <a:latin typeface="Montserrat" panose="00000500000000000000" pitchFamily="2" charset="0"/>
                  </a:rPr>
                  <a:t>Para medir o erro, usamos uma </a:t>
                </a:r>
                <a:r>
                  <a:rPr lang="pt-BR" b="1">
                    <a:latin typeface="Montserrat" panose="00000500000000000000" pitchFamily="2" charset="0"/>
                  </a:rPr>
                  <a:t>função de perda geral</a:t>
                </a:r>
                <a:r>
                  <a:rPr lang="pt-BR">
                    <a:latin typeface="Montserrat" panose="00000500000000000000" pitchFamily="2" charset="0"/>
                  </a:rPr>
                  <a:t>:</a:t>
                </a:r>
              </a:p>
              <a:p>
                <a:pPr/>
                <a14:m>
                  <m:oMathPara xmlns:m="http://schemas.openxmlformats.org/officeDocument/2006/math">
                    <m:oMathParaPr>
                      <m:jc m:val="centerGroup"/>
                    </m:oMathParaPr>
                    <m:oMath xmlns:m="http://schemas.openxmlformats.org/officeDocument/2006/math">
                      <m:r>
                        <a:rPr lang="pt-BR">
                          <a:latin typeface="Cambria Math" panose="02040503050406030204" pitchFamily="18" charset="0"/>
                        </a:rPr>
                        <m:t>ℒ</m:t>
                      </m:r>
                      <m:r>
                        <a:rPr lang="pt-BR">
                          <a:latin typeface="Cambria Math" panose="02040503050406030204" pitchFamily="18" charset="0"/>
                        </a:rPr>
                        <m:t>(</m:t>
                      </m:r>
                      <m:r>
                        <a:rPr lang="pt-BR" i="1">
                          <a:latin typeface="Cambria Math" panose="02040503050406030204" pitchFamily="18" charset="0"/>
                        </a:rPr>
                        <m:t>𝑌</m:t>
                      </m:r>
                      <m:d>
                        <m:dPr>
                          <m:ctrlPr>
                            <a:rPr lang="ar-AE" i="1">
                              <a:latin typeface="Cambria Math" panose="02040503050406030204" pitchFamily="18" charset="0"/>
                            </a:rPr>
                          </m:ctrlPr>
                        </m:dPr>
                        <m:e>
                          <m:r>
                            <a:rPr lang="ar-AE">
                              <a:latin typeface="Cambria Math" panose="02040503050406030204" pitchFamily="18" charset="0"/>
                            </a:rPr>
                            <m:t>0</m:t>
                          </m:r>
                        </m:e>
                      </m:d>
                      <m:r>
                        <a:rPr lang="ar-AE">
                          <a:latin typeface="Cambria Math" panose="02040503050406030204" pitchFamily="18" charset="0"/>
                        </a:rPr>
                        <m:t>,…,</m:t>
                      </m:r>
                      <m:r>
                        <a:rPr lang="ar-AE" i="1">
                          <a:latin typeface="Cambria Math" panose="02040503050406030204" pitchFamily="18" charset="0"/>
                        </a:rPr>
                        <m:t>𝑌</m:t>
                      </m:r>
                      <m:d>
                        <m:dPr>
                          <m:ctrlPr>
                            <a:rPr lang="ar-AE" i="1">
                              <a:latin typeface="Cambria Math" panose="02040503050406030204" pitchFamily="18" charset="0"/>
                            </a:rPr>
                          </m:ctrlPr>
                        </m:dPr>
                        <m:e>
                          <m:r>
                            <a:rPr lang="ar-AE" i="1">
                              <a:latin typeface="Cambria Math" panose="02040503050406030204" pitchFamily="18" charset="0"/>
                            </a:rPr>
                            <m:t>𝑇</m:t>
                          </m:r>
                        </m:e>
                      </m:d>
                      <m:r>
                        <a:rPr lang="ar-AE">
                          <a:latin typeface="Cambria Math" panose="02040503050406030204" pitchFamily="18" charset="0"/>
                        </a:rPr>
                        <m:t>;</m:t>
                      </m:r>
                      <m:acc>
                        <m:accPr>
                          <m:chr m:val="̂"/>
                          <m:ctrlPr>
                            <a:rPr lang="ar-AE" i="1">
                              <a:latin typeface="Cambria Math" panose="02040503050406030204" pitchFamily="18" charset="0"/>
                            </a:rPr>
                          </m:ctrlPr>
                        </m:accPr>
                        <m:e>
                          <m:r>
                            <a:rPr lang="ar-AE" i="1">
                              <a:latin typeface="Cambria Math" panose="02040503050406030204" pitchFamily="18" charset="0"/>
                            </a:rPr>
                            <m:t>𝑌</m:t>
                          </m:r>
                        </m:e>
                      </m:acc>
                      <m:d>
                        <m:dPr>
                          <m:ctrlPr>
                            <a:rPr lang="ar-AE" i="1">
                              <a:latin typeface="Cambria Math" panose="02040503050406030204" pitchFamily="18" charset="0"/>
                            </a:rPr>
                          </m:ctrlPr>
                        </m:dPr>
                        <m:e>
                          <m:r>
                            <a:rPr lang="ar-AE">
                              <a:latin typeface="Cambria Math" panose="02040503050406030204" pitchFamily="18" charset="0"/>
                            </a:rPr>
                            <m:t>0</m:t>
                          </m:r>
                        </m:e>
                      </m:d>
                      <m:r>
                        <a:rPr lang="ar-AE">
                          <a:latin typeface="Cambria Math" panose="02040503050406030204" pitchFamily="18" charset="0"/>
                        </a:rPr>
                        <m:t>,…,</m:t>
                      </m:r>
                      <m:acc>
                        <m:accPr>
                          <m:chr m:val="̂"/>
                          <m:ctrlPr>
                            <a:rPr lang="ar-AE" i="1">
                              <a:latin typeface="Cambria Math" panose="02040503050406030204" pitchFamily="18" charset="0"/>
                            </a:rPr>
                          </m:ctrlPr>
                        </m:accPr>
                        <m:e>
                          <m:r>
                            <a:rPr lang="ar-AE" i="1">
                              <a:latin typeface="Cambria Math" panose="02040503050406030204" pitchFamily="18" charset="0"/>
                            </a:rPr>
                            <m:t>𝑌</m:t>
                          </m:r>
                        </m:e>
                      </m:acc>
                      <m:d>
                        <m:dPr>
                          <m:ctrlPr>
                            <a:rPr lang="ar-AE" i="1">
                              <a:latin typeface="Cambria Math" panose="02040503050406030204" pitchFamily="18" charset="0"/>
                            </a:rPr>
                          </m:ctrlPr>
                        </m:dPr>
                        <m:e>
                          <m:r>
                            <a:rPr lang="ar-AE" i="1">
                              <a:latin typeface="Cambria Math" panose="02040503050406030204" pitchFamily="18" charset="0"/>
                            </a:rPr>
                            <m:t>𝑇</m:t>
                          </m:r>
                        </m:e>
                      </m:d>
                      <m:r>
                        <a:rPr lang="ar-AE">
                          <a:latin typeface="Cambria Math" panose="02040503050406030204" pitchFamily="18" charset="0"/>
                        </a:rPr>
                        <m:t>)</m:t>
                      </m:r>
                    </m:oMath>
                  </m:oMathPara>
                </a14:m>
                <a:endParaRPr lang="ar-AE">
                  <a:latin typeface="Montserrat" panose="00000500000000000000" pitchFamily="2" charset="0"/>
                </a:endParaRPr>
              </a:p>
              <a:p>
                <a:endParaRPr lang="pt-BR" b="1">
                  <a:latin typeface="Montserrat" panose="00000500000000000000" pitchFamily="2" charset="0"/>
                </a:endParaRPr>
              </a:p>
              <a:p>
                <a:r>
                  <a:rPr lang="pt-BR" b="1">
                    <a:latin typeface="Montserrat" panose="00000500000000000000" pitchFamily="2" charset="0"/>
                  </a:rPr>
                  <a:t>Observação importante:</a:t>
                </a:r>
                <a:endParaRPr lang="pt-BR">
                  <a:latin typeface="Montserrat" panose="00000500000000000000" pitchFamily="2" charset="0"/>
                </a:endParaRPr>
              </a:p>
              <a:p>
                <a:r>
                  <a:rPr lang="pt-BR">
                    <a:latin typeface="Montserrat" panose="00000500000000000000" pitchFamily="2" charset="0"/>
                  </a:rPr>
                  <a:t>Nem todas as saídas precisam ser usadas na perda, dependendo da arquitetura da </a:t>
                </a:r>
                <a:r>
                  <a:rPr lang="pt-BR" err="1">
                    <a:latin typeface="Montserrat" panose="00000500000000000000" pitchFamily="2" charset="0"/>
                  </a:rPr>
                  <a:t>RNN.Por</a:t>
                </a:r>
                <a:r>
                  <a:rPr lang="pt-BR">
                    <a:latin typeface="Montserrat" panose="00000500000000000000" pitchFamily="2" charset="0"/>
                  </a:rPr>
                  <a:t> exemplo, em uma </a:t>
                </a:r>
                <a:r>
                  <a:rPr lang="pt-BR" b="1">
                    <a:latin typeface="Montserrat" panose="00000500000000000000" pitchFamily="2" charset="0"/>
                  </a:rPr>
                  <a:t>RNN do tipo </a:t>
                </a:r>
                <a:r>
                  <a:rPr lang="pt-BR" b="1" err="1">
                    <a:latin typeface="Montserrat" panose="00000500000000000000" pitchFamily="2" charset="0"/>
                  </a:rPr>
                  <a:t>sequence</a:t>
                </a:r>
                <a:r>
                  <a:rPr lang="pt-BR" b="1">
                    <a:latin typeface="Montserrat" panose="00000500000000000000" pitchFamily="2" charset="0"/>
                  </a:rPr>
                  <a:t>-</a:t>
                </a:r>
                <a:r>
                  <a:rPr lang="pt-BR" b="1" err="1">
                    <a:latin typeface="Montserrat" panose="00000500000000000000" pitchFamily="2" charset="0"/>
                  </a:rPr>
                  <a:t>to</a:t>
                </a:r>
                <a:r>
                  <a:rPr lang="pt-BR" b="1">
                    <a:latin typeface="Montserrat" panose="00000500000000000000" pitchFamily="2" charset="0"/>
                  </a:rPr>
                  <a:t>-vector</a:t>
                </a:r>
                <a:r>
                  <a:rPr lang="pt-BR">
                    <a:latin typeface="Montserrat" panose="00000500000000000000" pitchFamily="2" charset="0"/>
                  </a:rPr>
                  <a:t>, </a:t>
                </a:r>
                <a:r>
                  <a:rPr lang="pt-BR" b="1">
                    <a:latin typeface="Montserrat" panose="00000500000000000000" pitchFamily="2" charset="0"/>
                  </a:rPr>
                  <a:t>somente a última saída</a:t>
                </a:r>
                <a:r>
                  <a:rPr lang="pt-BR">
                    <a:latin typeface="Montserrat" panose="00000500000000000000" pitchFamily="2" charset="0"/>
                  </a:rPr>
                  <a:t> é usada para calcular a perda.</a:t>
                </a:r>
              </a:p>
            </p:txBody>
          </p:sp>
        </mc:Choice>
        <mc:Fallback>
          <p:sp>
            <p:nvSpPr>
              <p:cNvPr id="3" name="CaixaDeTexto 2">
                <a:extLst>
                  <a:ext uri="{FF2B5EF4-FFF2-40B4-BE49-F238E27FC236}">
                    <a16:creationId xmlns:a16="http://schemas.microsoft.com/office/drawing/2014/main" id="{7E51F71D-7E78-D04D-6903-BAD5F9B6576A}"/>
                  </a:ext>
                </a:extLst>
              </p:cNvPr>
              <p:cNvSpPr txBox="1">
                <a:spLocks noRot="1" noChangeAspect="1" noMove="1" noResize="1" noEditPoints="1" noAdjustHandles="1" noChangeArrowheads="1" noChangeShapeType="1" noTextEdit="1"/>
              </p:cNvSpPr>
              <p:nvPr/>
            </p:nvSpPr>
            <p:spPr>
              <a:xfrm>
                <a:off x="258097" y="1340171"/>
                <a:ext cx="6939116" cy="5093189"/>
              </a:xfrm>
              <a:prstGeom prst="rect">
                <a:avLst/>
              </a:prstGeom>
              <a:blipFill>
                <a:blip r:embed="rId2"/>
                <a:stretch>
                  <a:fillRect l="-702" t="-719"/>
                </a:stretch>
              </a:blipFill>
            </p:spPr>
            <p:txBody>
              <a:bodyPr/>
              <a:lstStyle/>
              <a:p>
                <a:r>
                  <a:rPr lang="en-US">
                    <a:noFill/>
                  </a:rPr>
                  <a:t> </a:t>
                </a:r>
              </a:p>
            </p:txBody>
          </p:sp>
        </mc:Fallback>
      </mc:AlternateContent>
      <p:pic>
        <p:nvPicPr>
          <p:cNvPr id="2" name="Imagem 1" descr="Diagrama, Esquemático&#10;&#10;O conteúdo gerado por IA pode estar incorreto.">
            <a:extLst>
              <a:ext uri="{FF2B5EF4-FFF2-40B4-BE49-F238E27FC236}">
                <a16:creationId xmlns:a16="http://schemas.microsoft.com/office/drawing/2014/main" id="{F39C9CA5-C0D7-C651-CDDF-37417AFC405A}"/>
              </a:ext>
            </a:extLst>
          </p:cNvPr>
          <p:cNvPicPr>
            <a:picLocks noChangeAspect="1"/>
          </p:cNvPicPr>
          <p:nvPr/>
        </p:nvPicPr>
        <p:blipFill>
          <a:blip r:embed="rId3"/>
          <a:stretch>
            <a:fillRect/>
          </a:stretch>
        </p:blipFill>
        <p:spPr>
          <a:xfrm>
            <a:off x="7197213" y="1848463"/>
            <a:ext cx="4579374" cy="3799607"/>
          </a:xfrm>
          <a:prstGeom prst="rect">
            <a:avLst/>
          </a:prstGeom>
        </p:spPr>
      </p:pic>
    </p:spTree>
    <p:extLst>
      <p:ext uri="{BB962C8B-B14F-4D97-AF65-F5344CB8AC3E}">
        <p14:creationId xmlns:p14="http://schemas.microsoft.com/office/powerpoint/2010/main" val="35266752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C4AE06-F500-958A-5BBA-6BC18FDF16D1}"/>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46A232BB-34F9-471B-FF15-B462CCD04698}"/>
              </a:ext>
            </a:extLst>
          </p:cNvPr>
          <p:cNvSpPr txBox="1"/>
          <p:nvPr/>
        </p:nvSpPr>
        <p:spPr>
          <a:xfrm>
            <a:off x="1484641" y="617628"/>
            <a:ext cx="6400800" cy="830997"/>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Retropropagação dos gradientes no tempo</a:t>
            </a:r>
          </a:p>
        </p:txBody>
      </p:sp>
      <mc:AlternateContent xmlns:mc="http://schemas.openxmlformats.org/markup-compatibility/2006">
        <mc:Choice xmlns:a14="http://schemas.microsoft.com/office/drawing/2010/main" Requires="a14">
          <p:sp>
            <p:nvSpPr>
              <p:cNvPr id="3" name="CaixaDeTexto 2">
                <a:extLst>
                  <a:ext uri="{FF2B5EF4-FFF2-40B4-BE49-F238E27FC236}">
                    <a16:creationId xmlns:a16="http://schemas.microsoft.com/office/drawing/2014/main" id="{8EB24ECD-3587-C770-7B04-895CFD6F77DA}"/>
                  </a:ext>
                </a:extLst>
              </p:cNvPr>
              <p:cNvSpPr txBox="1"/>
              <p:nvPr/>
            </p:nvSpPr>
            <p:spPr>
              <a:xfrm>
                <a:off x="356419" y="1745187"/>
                <a:ext cx="6612791" cy="3985194"/>
              </a:xfrm>
              <a:prstGeom prst="rect">
                <a:avLst/>
              </a:prstGeom>
              <a:noFill/>
            </p:spPr>
            <p:txBody>
              <a:bodyPr wrap="square">
                <a:spAutoFit/>
              </a:bodyPr>
              <a:lstStyle/>
              <a:p>
                <a:r>
                  <a:rPr lang="pt-BR">
                    <a:latin typeface="Montserrat" panose="00000500000000000000" pitchFamily="2" charset="0"/>
                  </a:rPr>
                  <a:t>Após calcular a </a:t>
                </a:r>
                <a:r>
                  <a:rPr lang="pt-BR" b="1">
                    <a:latin typeface="Montserrat" panose="00000500000000000000" pitchFamily="2" charset="0"/>
                  </a:rPr>
                  <a:t>perda</a:t>
                </a:r>
                <a:r>
                  <a:rPr lang="pt-BR">
                    <a:latin typeface="Montserrat" panose="00000500000000000000" pitchFamily="2" charset="0"/>
                  </a:rPr>
                  <a:t>, os </a:t>
                </a:r>
                <a:r>
                  <a:rPr lang="pt-BR" b="1">
                    <a:latin typeface="Montserrat" panose="00000500000000000000" pitchFamily="2" charset="0"/>
                  </a:rPr>
                  <a:t>gradientes são propagados para trás</a:t>
                </a:r>
                <a:r>
                  <a:rPr lang="pt-BR">
                    <a:latin typeface="Montserrat" panose="00000500000000000000" pitchFamily="2" charset="0"/>
                  </a:rPr>
                  <a:t> pela </a:t>
                </a:r>
                <a:r>
                  <a:rPr lang="pt-BR" b="1">
                    <a:latin typeface="Montserrat" panose="00000500000000000000" pitchFamily="2" charset="0"/>
                  </a:rPr>
                  <a:t>rede desenrolada no tempo</a:t>
                </a:r>
                <a:r>
                  <a:rPr lang="pt-BR">
                    <a:latin typeface="Montserrat" panose="00000500000000000000" pitchFamily="2" charset="0"/>
                  </a:rPr>
                  <a:t>, seguindo as </a:t>
                </a:r>
                <a:r>
                  <a:rPr lang="pt-BR" b="1">
                    <a:latin typeface="Montserrat" panose="00000500000000000000" pitchFamily="2" charset="0"/>
                  </a:rPr>
                  <a:t>setas contínuas</a:t>
                </a:r>
                <a:r>
                  <a:rPr lang="pt-BR">
                    <a:latin typeface="Montserrat" panose="00000500000000000000" pitchFamily="2" charset="0"/>
                  </a:rPr>
                  <a:t> mostradas na figura. Esse é o processo chamado </a:t>
                </a:r>
                <a:r>
                  <a:rPr lang="pt-BR" b="1" err="1">
                    <a:latin typeface="Montserrat" panose="00000500000000000000" pitchFamily="2" charset="0"/>
                  </a:rPr>
                  <a:t>backpropagation</a:t>
                </a:r>
                <a:r>
                  <a:rPr lang="pt-BR" b="1">
                    <a:latin typeface="Montserrat" panose="00000500000000000000" pitchFamily="2" charset="0"/>
                  </a:rPr>
                  <a:t> </a:t>
                </a:r>
                <a:r>
                  <a:rPr lang="pt-BR" b="1" err="1">
                    <a:latin typeface="Montserrat" panose="00000500000000000000" pitchFamily="2" charset="0"/>
                  </a:rPr>
                  <a:t>through</a:t>
                </a:r>
                <a:r>
                  <a:rPr lang="pt-BR" b="1">
                    <a:latin typeface="Montserrat" panose="00000500000000000000" pitchFamily="2" charset="0"/>
                  </a:rPr>
                  <a:t> time (BPTT)</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Na figura ao lado, apenas as saídas </a:t>
                </a:r>
                <a14:m>
                  <m:oMath xmlns:m="http://schemas.openxmlformats.org/officeDocument/2006/math">
                    <m:acc>
                      <m:accPr>
                        <m:chr m:val="̂"/>
                        <m:ctrlPr>
                          <a:rPr lang="ar-AE" i="1">
                            <a:latin typeface="Cambria Math" panose="02040503050406030204" pitchFamily="18" charset="0"/>
                          </a:rPr>
                        </m:ctrlPr>
                      </m:accPr>
                      <m:e>
                        <m:r>
                          <a:rPr lang="ar-AE" i="1">
                            <a:latin typeface="Cambria Math" panose="02040503050406030204" pitchFamily="18" charset="0"/>
                          </a:rPr>
                          <m:t>𝑌</m:t>
                        </m:r>
                      </m:e>
                    </m:acc>
                    <m:d>
                      <m:dPr>
                        <m:ctrlPr>
                          <a:rPr lang="ar-AE" i="1">
                            <a:latin typeface="Cambria Math" panose="02040503050406030204" pitchFamily="18" charset="0"/>
                          </a:rPr>
                        </m:ctrlPr>
                      </m:dPr>
                      <m:e>
                        <m:r>
                          <a:rPr lang="ar-AE">
                            <a:latin typeface="Cambria Math" panose="02040503050406030204" pitchFamily="18" charset="0"/>
                          </a:rPr>
                          <m:t>2</m:t>
                        </m:r>
                      </m:e>
                    </m:d>
                    <m:r>
                      <a:rPr lang="ar-AE">
                        <a:latin typeface="Cambria Math" panose="02040503050406030204" pitchFamily="18" charset="0"/>
                      </a:rPr>
                      <m:t>,</m:t>
                    </m:r>
                    <m:acc>
                      <m:accPr>
                        <m:chr m:val="̂"/>
                        <m:ctrlPr>
                          <a:rPr lang="ar-AE" i="1">
                            <a:latin typeface="Cambria Math" panose="02040503050406030204" pitchFamily="18" charset="0"/>
                          </a:rPr>
                        </m:ctrlPr>
                      </m:accPr>
                      <m:e>
                        <m:r>
                          <a:rPr lang="ar-AE" i="1">
                            <a:latin typeface="Cambria Math" panose="02040503050406030204" pitchFamily="18" charset="0"/>
                          </a:rPr>
                          <m:t>𝑌</m:t>
                        </m:r>
                      </m:e>
                    </m:acc>
                    <m:d>
                      <m:dPr>
                        <m:ctrlPr>
                          <a:rPr lang="ar-AE" i="1">
                            <a:latin typeface="Cambria Math" panose="02040503050406030204" pitchFamily="18" charset="0"/>
                          </a:rPr>
                        </m:ctrlPr>
                      </m:dPr>
                      <m:e>
                        <m:r>
                          <a:rPr lang="ar-AE">
                            <a:latin typeface="Cambria Math" panose="02040503050406030204" pitchFamily="18" charset="0"/>
                          </a:rPr>
                          <m:t>3</m:t>
                        </m:r>
                      </m:e>
                    </m:d>
                  </m:oMath>
                </a14:m>
                <a:r>
                  <a:rPr lang="pt-BR">
                    <a:latin typeface="Montserrat" panose="00000500000000000000" pitchFamily="2" charset="0"/>
                  </a:rPr>
                  <a:t>e </a:t>
                </a:r>
                <a14:m>
                  <m:oMath xmlns:m="http://schemas.openxmlformats.org/officeDocument/2006/math">
                    <m:acc>
                      <m:accPr>
                        <m:chr m:val="̂"/>
                        <m:ctrlPr>
                          <a:rPr lang="ar-AE" i="1">
                            <a:latin typeface="Cambria Math" panose="02040503050406030204" pitchFamily="18" charset="0"/>
                          </a:rPr>
                        </m:ctrlPr>
                      </m:accPr>
                      <m:e>
                        <m:r>
                          <a:rPr lang="ar-AE" i="1">
                            <a:latin typeface="Cambria Math" panose="02040503050406030204" pitchFamily="18" charset="0"/>
                          </a:rPr>
                          <m:t>𝑌</m:t>
                        </m:r>
                      </m:e>
                    </m:acc>
                    <m:d>
                      <m:dPr>
                        <m:ctrlPr>
                          <a:rPr lang="ar-AE" i="1">
                            <a:latin typeface="Cambria Math" panose="02040503050406030204" pitchFamily="18" charset="0"/>
                          </a:rPr>
                        </m:ctrlPr>
                      </m:dPr>
                      <m:e>
                        <m:r>
                          <a:rPr lang="ar-AE">
                            <a:latin typeface="Cambria Math" panose="02040503050406030204" pitchFamily="18" charset="0"/>
                          </a:rPr>
                          <m:t>4</m:t>
                        </m:r>
                      </m:e>
                    </m:d>
                  </m:oMath>
                </a14:m>
                <a:r>
                  <a:rPr lang="pt-BR">
                    <a:latin typeface="Montserrat" panose="00000500000000000000" pitchFamily="2" charset="0"/>
                  </a:rPr>
                  <a:t>são usadas para calcular a perda.</a:t>
                </a:r>
              </a:p>
              <a:p>
                <a:endParaRPr lang="pt-BR">
                  <a:latin typeface="Montserrat" panose="00000500000000000000" pitchFamily="2" charset="0"/>
                </a:endParaRPr>
              </a:p>
              <a:p>
                <a:r>
                  <a:rPr lang="pt-BR" b="1">
                    <a:latin typeface="Montserrat" panose="00000500000000000000" pitchFamily="2" charset="0"/>
                  </a:rPr>
                  <a:t>Importante:</a:t>
                </a:r>
                <a:endParaRPr lang="pt-BR">
                  <a:latin typeface="Montserrat" panose="00000500000000000000" pitchFamily="2" charset="0"/>
                </a:endParaRPr>
              </a:p>
              <a:p>
                <a:r>
                  <a:rPr lang="pt-BR">
                    <a:latin typeface="Montserrat" panose="00000500000000000000" pitchFamily="2" charset="0"/>
                  </a:rPr>
                  <a:t>Os gradientes </a:t>
                </a:r>
                <a:r>
                  <a:rPr lang="pt-BR" b="1">
                    <a:latin typeface="Montserrat" panose="00000500000000000000" pitchFamily="2" charset="0"/>
                  </a:rPr>
                  <a:t>não fluem através de </a:t>
                </a:r>
                <a14:m>
                  <m:oMath xmlns:m="http://schemas.openxmlformats.org/officeDocument/2006/math">
                    <m:acc>
                      <m:accPr>
                        <m:chr m:val="̂"/>
                        <m:ctrlPr>
                          <a:rPr lang="ar-AE" i="1">
                            <a:latin typeface="Cambria Math" panose="02040503050406030204" pitchFamily="18" charset="0"/>
                          </a:rPr>
                        </m:ctrlPr>
                      </m:accPr>
                      <m:e>
                        <m:r>
                          <a:rPr lang="ar-AE" i="1">
                            <a:latin typeface="Cambria Math" panose="02040503050406030204" pitchFamily="18" charset="0"/>
                          </a:rPr>
                          <m:t>𝑌</m:t>
                        </m:r>
                      </m:e>
                    </m:acc>
                    <m:d>
                      <m:dPr>
                        <m:ctrlPr>
                          <a:rPr lang="ar-AE" i="1">
                            <a:latin typeface="Cambria Math" panose="02040503050406030204" pitchFamily="18" charset="0"/>
                          </a:rPr>
                        </m:ctrlPr>
                      </m:dPr>
                      <m:e>
                        <m:r>
                          <a:rPr lang="ar-AE">
                            <a:latin typeface="Cambria Math" panose="02040503050406030204" pitchFamily="18" charset="0"/>
                          </a:rPr>
                          <m:t>0</m:t>
                        </m:r>
                      </m:e>
                    </m:d>
                  </m:oMath>
                </a14:m>
                <a:r>
                  <a:rPr lang="pt-BR" b="1">
                    <a:latin typeface="Montserrat" panose="00000500000000000000" pitchFamily="2" charset="0"/>
                  </a:rPr>
                  <a:t>e </a:t>
                </a:r>
                <a14:m>
                  <m:oMath xmlns:m="http://schemas.openxmlformats.org/officeDocument/2006/math">
                    <m:acc>
                      <m:accPr>
                        <m:chr m:val="̂"/>
                        <m:ctrlPr>
                          <a:rPr lang="ar-AE" i="1">
                            <a:latin typeface="Cambria Math" panose="02040503050406030204" pitchFamily="18" charset="0"/>
                          </a:rPr>
                        </m:ctrlPr>
                      </m:accPr>
                      <m:e>
                        <m:r>
                          <a:rPr lang="ar-AE" i="1">
                            <a:latin typeface="Cambria Math" panose="02040503050406030204" pitchFamily="18" charset="0"/>
                          </a:rPr>
                          <m:t>𝑌</m:t>
                        </m:r>
                      </m:e>
                    </m:acc>
                    <m:d>
                      <m:dPr>
                        <m:ctrlPr>
                          <a:rPr lang="ar-AE" i="1">
                            <a:latin typeface="Cambria Math" panose="02040503050406030204" pitchFamily="18" charset="0"/>
                          </a:rPr>
                        </m:ctrlPr>
                      </m:dPr>
                      <m:e>
                        <m:r>
                          <a:rPr lang="ar-AE">
                            <a:latin typeface="Cambria Math" panose="02040503050406030204" pitchFamily="18" charset="0"/>
                          </a:rPr>
                          <m:t>1</m:t>
                        </m:r>
                      </m:e>
                    </m:d>
                  </m:oMath>
                </a14:m>
                <a:r>
                  <a:rPr lang="ar-AE">
                    <a:latin typeface="Montserrat" panose="00000500000000000000" pitchFamily="2" charset="0"/>
                  </a:rPr>
                  <a:t>, </a:t>
                </a:r>
                <a:r>
                  <a:rPr lang="pt-BR">
                    <a:latin typeface="Montserrat" panose="00000500000000000000" pitchFamily="2" charset="0"/>
                  </a:rPr>
                  <a:t>porque essas saídas </a:t>
                </a:r>
                <a:r>
                  <a:rPr lang="pt-BR" b="1">
                    <a:latin typeface="Montserrat" panose="00000500000000000000" pitchFamily="2" charset="0"/>
                  </a:rPr>
                  <a:t>não contribuem para o erro final</a:t>
                </a:r>
                <a:r>
                  <a:rPr lang="pt-BR">
                    <a:latin typeface="Montserrat" panose="00000500000000000000" pitchFamily="2" charset="0"/>
                  </a:rPr>
                  <a:t>. Ou seja, </a:t>
                </a:r>
                <a:r>
                  <a:rPr lang="pt-BR" b="1">
                    <a:latin typeface="Montserrat" panose="00000500000000000000" pitchFamily="2" charset="0"/>
                  </a:rPr>
                  <a:t>somente os passos de tempo que afetam a perda recebem gradiente</a:t>
                </a:r>
                <a:r>
                  <a:rPr lang="pt-BR">
                    <a:latin typeface="Montserrat" panose="00000500000000000000" pitchFamily="2" charset="0"/>
                  </a:rPr>
                  <a:t>.</a:t>
                </a:r>
              </a:p>
            </p:txBody>
          </p:sp>
        </mc:Choice>
        <mc:Fallback>
          <p:sp>
            <p:nvSpPr>
              <p:cNvPr id="3" name="CaixaDeTexto 2">
                <a:extLst>
                  <a:ext uri="{FF2B5EF4-FFF2-40B4-BE49-F238E27FC236}">
                    <a16:creationId xmlns:a16="http://schemas.microsoft.com/office/drawing/2014/main" id="{8EB24ECD-3587-C770-7B04-895CFD6F77DA}"/>
                  </a:ext>
                </a:extLst>
              </p:cNvPr>
              <p:cNvSpPr txBox="1">
                <a:spLocks noRot="1" noChangeAspect="1" noMove="1" noResize="1" noEditPoints="1" noAdjustHandles="1" noChangeArrowheads="1" noChangeShapeType="1" noTextEdit="1"/>
              </p:cNvSpPr>
              <p:nvPr/>
            </p:nvSpPr>
            <p:spPr>
              <a:xfrm>
                <a:off x="356419" y="1745187"/>
                <a:ext cx="6612791" cy="3985194"/>
              </a:xfrm>
              <a:prstGeom prst="rect">
                <a:avLst/>
              </a:prstGeom>
              <a:blipFill>
                <a:blip r:embed="rId2"/>
                <a:stretch>
                  <a:fillRect l="-737" t="-765" r="-1382"/>
                </a:stretch>
              </a:blipFill>
            </p:spPr>
            <p:txBody>
              <a:bodyPr/>
              <a:lstStyle/>
              <a:p>
                <a:r>
                  <a:rPr lang="en-US">
                    <a:noFill/>
                  </a:rPr>
                  <a:t> </a:t>
                </a:r>
              </a:p>
            </p:txBody>
          </p:sp>
        </mc:Fallback>
      </mc:AlternateContent>
      <p:pic>
        <p:nvPicPr>
          <p:cNvPr id="2" name="Imagem 1" descr="Diagrama, Esquemático&#10;&#10;O conteúdo gerado por IA pode estar incorreto.">
            <a:extLst>
              <a:ext uri="{FF2B5EF4-FFF2-40B4-BE49-F238E27FC236}">
                <a16:creationId xmlns:a16="http://schemas.microsoft.com/office/drawing/2014/main" id="{F40DD1CC-7638-E774-C4D9-74215F80F526}"/>
              </a:ext>
            </a:extLst>
          </p:cNvPr>
          <p:cNvPicPr>
            <a:picLocks noChangeAspect="1"/>
          </p:cNvPicPr>
          <p:nvPr/>
        </p:nvPicPr>
        <p:blipFill>
          <a:blip r:embed="rId3"/>
          <a:stretch>
            <a:fillRect/>
          </a:stretch>
        </p:blipFill>
        <p:spPr>
          <a:xfrm>
            <a:off x="7256206" y="1745187"/>
            <a:ext cx="4579374" cy="3799607"/>
          </a:xfrm>
          <a:prstGeom prst="rect">
            <a:avLst/>
          </a:prstGeom>
        </p:spPr>
      </p:pic>
    </p:spTree>
    <p:extLst>
      <p:ext uri="{BB962C8B-B14F-4D97-AF65-F5344CB8AC3E}">
        <p14:creationId xmlns:p14="http://schemas.microsoft.com/office/powerpoint/2010/main" val="17993770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FFF5AD-71B8-E13D-E2FC-B9AF411F10DF}"/>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DF282096-E1E9-9434-79D3-25CF54162D5E}"/>
              </a:ext>
            </a:extLst>
          </p:cNvPr>
          <p:cNvSpPr txBox="1"/>
          <p:nvPr/>
        </p:nvSpPr>
        <p:spPr>
          <a:xfrm>
            <a:off x="1422857" y="304191"/>
            <a:ext cx="6400800" cy="830997"/>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Compartilhamento de parâmetros ao longo do tempo</a:t>
            </a:r>
          </a:p>
        </p:txBody>
      </p:sp>
      <mc:AlternateContent xmlns:mc="http://schemas.openxmlformats.org/markup-compatibility/2006">
        <mc:Choice xmlns:a14="http://schemas.microsoft.com/office/drawing/2010/main" Requires="a14">
          <p:sp>
            <p:nvSpPr>
              <p:cNvPr id="3" name="CaixaDeTexto 2">
                <a:extLst>
                  <a:ext uri="{FF2B5EF4-FFF2-40B4-BE49-F238E27FC236}">
                    <a16:creationId xmlns:a16="http://schemas.microsoft.com/office/drawing/2014/main" id="{7DC56CF3-3F41-F372-337B-8E0C4EB7286E}"/>
                  </a:ext>
                </a:extLst>
              </p:cNvPr>
              <p:cNvSpPr txBox="1"/>
              <p:nvPr/>
            </p:nvSpPr>
            <p:spPr>
              <a:xfrm>
                <a:off x="301213" y="1495482"/>
                <a:ext cx="6791565" cy="4801314"/>
              </a:xfrm>
              <a:prstGeom prst="rect">
                <a:avLst/>
              </a:prstGeom>
              <a:noFill/>
            </p:spPr>
            <p:txBody>
              <a:bodyPr wrap="square">
                <a:spAutoFit/>
              </a:bodyPr>
              <a:lstStyle/>
              <a:p>
                <a:r>
                  <a:rPr lang="pt-BR">
                    <a:latin typeface="Montserrat" panose="00000500000000000000" pitchFamily="2" charset="0"/>
                  </a:rPr>
                  <a:t>Um ponto fundamental das </a:t>
                </a:r>
                <a:r>
                  <a:rPr lang="pt-BR" b="1" err="1">
                    <a:latin typeface="Montserrat" panose="00000500000000000000" pitchFamily="2" charset="0"/>
                  </a:rPr>
                  <a:t>RNNs</a:t>
                </a:r>
                <a:r>
                  <a:rPr lang="pt-BR">
                    <a:latin typeface="Montserrat" panose="00000500000000000000" pitchFamily="2" charset="0"/>
                  </a:rPr>
                  <a:t> é que os mesmos parâmetros — os </a:t>
                </a:r>
                <a:r>
                  <a:rPr lang="pt-BR" b="1">
                    <a:latin typeface="Montserrat" panose="00000500000000000000" pitchFamily="2" charset="0"/>
                  </a:rPr>
                  <a:t>pesos </a:t>
                </a:r>
                <a14:m>
                  <m:oMath xmlns:m="http://schemas.openxmlformats.org/officeDocument/2006/math">
                    <m:r>
                      <a:rPr lang="pt-BR" i="1">
                        <a:latin typeface="Cambria Math" panose="02040503050406030204" pitchFamily="18" charset="0"/>
                      </a:rPr>
                      <m:t>𝑊</m:t>
                    </m:r>
                  </m:oMath>
                </a14:m>
                <a:r>
                  <a:rPr lang="pt-BR">
                    <a:latin typeface="Montserrat" panose="00000500000000000000" pitchFamily="2" charset="0"/>
                  </a:rPr>
                  <a:t>e os </a:t>
                </a:r>
                <a:r>
                  <a:rPr lang="pt-BR" b="1">
                    <a:latin typeface="Montserrat" panose="00000500000000000000" pitchFamily="2" charset="0"/>
                  </a:rPr>
                  <a:t>vieses </a:t>
                </a:r>
                <a14:m>
                  <m:oMath xmlns:m="http://schemas.openxmlformats.org/officeDocument/2006/math">
                    <m:r>
                      <a:rPr lang="pt-BR" i="1">
                        <a:latin typeface="Cambria Math" panose="02040503050406030204" pitchFamily="18" charset="0"/>
                      </a:rPr>
                      <m:t>𝑏</m:t>
                    </m:r>
                  </m:oMath>
                </a14:m>
                <a:r>
                  <a:rPr lang="pt-BR">
                    <a:latin typeface="Montserrat" panose="00000500000000000000" pitchFamily="2" charset="0"/>
                  </a:rPr>
                  <a:t>— são </a:t>
                </a:r>
                <a:r>
                  <a:rPr lang="pt-BR" b="1">
                    <a:latin typeface="Montserrat" panose="00000500000000000000" pitchFamily="2" charset="0"/>
                  </a:rPr>
                  <a:t>reutilizados em todos os passos de tempo</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Durante o </a:t>
                </a:r>
                <a:r>
                  <a:rPr lang="pt-BR" b="1">
                    <a:latin typeface="Montserrat" panose="00000500000000000000" pitchFamily="2" charset="0"/>
                  </a:rPr>
                  <a:t>BPTT (</a:t>
                </a:r>
                <a:r>
                  <a:rPr lang="pt-BR" b="1" err="1">
                    <a:latin typeface="Montserrat" panose="00000500000000000000" pitchFamily="2" charset="0"/>
                  </a:rPr>
                  <a:t>backpropagation</a:t>
                </a:r>
                <a:r>
                  <a:rPr lang="pt-BR" b="1">
                    <a:latin typeface="Montserrat" panose="00000500000000000000" pitchFamily="2" charset="0"/>
                  </a:rPr>
                  <a:t> </a:t>
                </a:r>
                <a:r>
                  <a:rPr lang="pt-BR" b="1" err="1">
                    <a:latin typeface="Montserrat" panose="00000500000000000000" pitchFamily="2" charset="0"/>
                  </a:rPr>
                  <a:t>through</a:t>
                </a:r>
                <a:r>
                  <a:rPr lang="pt-BR" b="1">
                    <a:latin typeface="Montserrat" panose="00000500000000000000" pitchFamily="2" charset="0"/>
                  </a:rPr>
                  <a:t> time)</a:t>
                </a:r>
                <a:r>
                  <a:rPr lang="pt-BR">
                    <a:latin typeface="Montserrat" panose="00000500000000000000" pitchFamily="2" charset="0"/>
                  </a:rPr>
                  <a:t>, isso significa que cada parâmetro </a:t>
                </a:r>
                <a:r>
                  <a:rPr lang="pt-BR" b="1">
                    <a:latin typeface="Montserrat" panose="00000500000000000000" pitchFamily="2" charset="0"/>
                  </a:rPr>
                  <a:t>recebe gradientes provenientes de vários instantes temporais</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No final da retropropagação, todos esses gradientes são </a:t>
                </a:r>
                <a:r>
                  <a:rPr lang="pt-BR" b="1">
                    <a:latin typeface="Montserrat" panose="00000500000000000000" pitchFamily="2" charset="0"/>
                  </a:rPr>
                  <a:t>somados</a:t>
                </a:r>
                <a:r>
                  <a:rPr lang="pt-BR">
                    <a:latin typeface="Montserrat" panose="00000500000000000000" pitchFamily="2" charset="0"/>
                  </a:rPr>
                  <a:t>, e o algoritmo de </a:t>
                </a:r>
                <a:r>
                  <a:rPr lang="pt-BR" b="1">
                    <a:latin typeface="Montserrat" panose="00000500000000000000" pitchFamily="2" charset="0"/>
                  </a:rPr>
                  <a:t>descida do gradiente</a:t>
                </a:r>
                <a:r>
                  <a:rPr lang="pt-BR">
                    <a:latin typeface="Montserrat" panose="00000500000000000000" pitchFamily="2" charset="0"/>
                  </a:rPr>
                  <a:t> atualiza os parâmetros da rede.</a:t>
                </a:r>
              </a:p>
              <a:p>
                <a:endParaRPr lang="pt-BR" b="1">
                  <a:latin typeface="Montserrat" panose="00000500000000000000" pitchFamily="2" charset="0"/>
                </a:endParaRPr>
              </a:p>
              <a:p>
                <a:r>
                  <a:rPr lang="pt-BR" b="1">
                    <a:latin typeface="Montserrat" panose="00000500000000000000" pitchFamily="2" charset="0"/>
                  </a:rPr>
                  <a:t>Importante:</a:t>
                </a:r>
                <a:endParaRPr lang="pt-BR">
                  <a:latin typeface="Montserrat" panose="00000500000000000000" pitchFamily="2" charset="0"/>
                </a:endParaRPr>
              </a:p>
              <a:p>
                <a:r>
                  <a:rPr lang="pt-BR">
                    <a:latin typeface="Montserrat" panose="00000500000000000000" pitchFamily="2" charset="0"/>
                  </a:rPr>
                  <a:t>Esse passo é </a:t>
                </a:r>
                <a:r>
                  <a:rPr lang="pt-BR" b="1">
                    <a:latin typeface="Montserrat" panose="00000500000000000000" pitchFamily="2" charset="0"/>
                  </a:rPr>
                  <a:t>matematicamente equivalente</a:t>
                </a:r>
                <a:r>
                  <a:rPr lang="pt-BR">
                    <a:latin typeface="Montserrat" panose="00000500000000000000" pitchFamily="2" charset="0"/>
                  </a:rPr>
                  <a:t> à retropropagação tradicional usada em redes profundas, apenas considerando a dimensão temporal da RNN.</a:t>
                </a:r>
              </a:p>
              <a:p>
                <a:endParaRPr lang="pt-BR">
                  <a:latin typeface="Montserrat" panose="00000500000000000000" pitchFamily="2" charset="0"/>
                </a:endParaRPr>
              </a:p>
            </p:txBody>
          </p:sp>
        </mc:Choice>
        <mc:Fallback>
          <p:sp>
            <p:nvSpPr>
              <p:cNvPr id="3" name="CaixaDeTexto 2">
                <a:extLst>
                  <a:ext uri="{FF2B5EF4-FFF2-40B4-BE49-F238E27FC236}">
                    <a16:creationId xmlns:a16="http://schemas.microsoft.com/office/drawing/2014/main" id="{7DC56CF3-3F41-F372-337B-8E0C4EB7286E}"/>
                  </a:ext>
                </a:extLst>
              </p:cNvPr>
              <p:cNvSpPr txBox="1">
                <a:spLocks noRot="1" noChangeAspect="1" noMove="1" noResize="1" noEditPoints="1" noAdjustHandles="1" noChangeArrowheads="1" noChangeShapeType="1" noTextEdit="1"/>
              </p:cNvSpPr>
              <p:nvPr/>
            </p:nvSpPr>
            <p:spPr>
              <a:xfrm>
                <a:off x="301213" y="1495482"/>
                <a:ext cx="6791565" cy="4801314"/>
              </a:xfrm>
              <a:prstGeom prst="rect">
                <a:avLst/>
              </a:prstGeom>
              <a:blipFill>
                <a:blip r:embed="rId2"/>
                <a:stretch>
                  <a:fillRect l="-717" t="-635"/>
                </a:stretch>
              </a:blipFill>
            </p:spPr>
            <p:txBody>
              <a:bodyPr/>
              <a:lstStyle/>
              <a:p>
                <a:r>
                  <a:rPr lang="en-US">
                    <a:noFill/>
                  </a:rPr>
                  <a:t> </a:t>
                </a:r>
              </a:p>
            </p:txBody>
          </p:sp>
        </mc:Fallback>
      </mc:AlternateContent>
      <p:pic>
        <p:nvPicPr>
          <p:cNvPr id="2" name="Imagem 1" descr="Diagrama, Esquemático&#10;&#10;O conteúdo gerado por IA pode estar incorreto.">
            <a:extLst>
              <a:ext uri="{FF2B5EF4-FFF2-40B4-BE49-F238E27FC236}">
                <a16:creationId xmlns:a16="http://schemas.microsoft.com/office/drawing/2014/main" id="{5D291F9D-F29E-7BEB-0FB7-073517A6C844}"/>
              </a:ext>
            </a:extLst>
          </p:cNvPr>
          <p:cNvPicPr>
            <a:picLocks noChangeAspect="1"/>
          </p:cNvPicPr>
          <p:nvPr/>
        </p:nvPicPr>
        <p:blipFill>
          <a:blip r:embed="rId3"/>
          <a:stretch>
            <a:fillRect/>
          </a:stretch>
        </p:blipFill>
        <p:spPr>
          <a:xfrm>
            <a:off x="6958779" y="2144203"/>
            <a:ext cx="4579374" cy="3799607"/>
          </a:xfrm>
          <a:prstGeom prst="rect">
            <a:avLst/>
          </a:prstGeom>
        </p:spPr>
      </p:pic>
    </p:spTree>
    <p:extLst>
      <p:ext uri="{BB962C8B-B14F-4D97-AF65-F5344CB8AC3E}">
        <p14:creationId xmlns:p14="http://schemas.microsoft.com/office/powerpoint/2010/main" val="4143431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52320A-12A8-FD3A-51F8-D002191EB916}"/>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76635310-4144-969A-A0BE-31B3F55F3035}"/>
              </a:ext>
            </a:extLst>
          </p:cNvPr>
          <p:cNvSpPr txBox="1"/>
          <p:nvPr/>
        </p:nvSpPr>
        <p:spPr>
          <a:xfrm>
            <a:off x="1366123" y="629055"/>
            <a:ext cx="6400800"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BPTT na prática e próximo passo</a:t>
            </a:r>
          </a:p>
        </p:txBody>
      </p:sp>
      <p:sp>
        <p:nvSpPr>
          <p:cNvPr id="3" name="CaixaDeTexto 2">
            <a:extLst>
              <a:ext uri="{FF2B5EF4-FFF2-40B4-BE49-F238E27FC236}">
                <a16:creationId xmlns:a16="http://schemas.microsoft.com/office/drawing/2014/main" id="{0709384F-A2E2-529A-ED76-DFA2A7F2A06F}"/>
              </a:ext>
            </a:extLst>
          </p:cNvPr>
          <p:cNvSpPr txBox="1"/>
          <p:nvPr/>
        </p:nvSpPr>
        <p:spPr>
          <a:xfrm>
            <a:off x="530943" y="1859339"/>
            <a:ext cx="11130114" cy="3970318"/>
          </a:xfrm>
          <a:prstGeom prst="rect">
            <a:avLst/>
          </a:prstGeom>
          <a:noFill/>
        </p:spPr>
        <p:txBody>
          <a:bodyPr wrap="square">
            <a:spAutoFit/>
          </a:bodyPr>
          <a:lstStyle/>
          <a:p>
            <a:r>
              <a:rPr lang="pt-BR">
                <a:latin typeface="Montserrat" panose="00000500000000000000" pitchFamily="2" charset="0"/>
              </a:rPr>
              <a:t>Embora o </a:t>
            </a:r>
            <a:r>
              <a:rPr lang="pt-BR" b="1">
                <a:latin typeface="Montserrat" panose="00000500000000000000" pitchFamily="2" charset="0"/>
              </a:rPr>
              <a:t>BPTT</a:t>
            </a:r>
            <a:r>
              <a:rPr lang="pt-BR">
                <a:latin typeface="Montserrat" panose="00000500000000000000" pitchFamily="2" charset="0"/>
              </a:rPr>
              <a:t> possa parecer complexo, bibliotecas modernas como o </a:t>
            </a:r>
            <a:r>
              <a:rPr lang="pt-BR" b="1" err="1">
                <a:latin typeface="Montserrat" panose="00000500000000000000" pitchFamily="2" charset="0"/>
              </a:rPr>
              <a:t>PyTorch</a:t>
            </a:r>
            <a:r>
              <a:rPr lang="pt-BR">
                <a:latin typeface="Montserrat" panose="00000500000000000000" pitchFamily="2" charset="0"/>
              </a:rPr>
              <a:t> cuidam </a:t>
            </a:r>
            <a:r>
              <a:rPr lang="pt-BR" b="1">
                <a:latin typeface="Montserrat" panose="00000500000000000000" pitchFamily="2" charset="0"/>
              </a:rPr>
              <a:t>automaticamente</a:t>
            </a:r>
            <a:r>
              <a:rPr lang="pt-BR">
                <a:latin typeface="Montserrat" panose="00000500000000000000" pitchFamily="2" charset="0"/>
              </a:rPr>
              <a:t> de todo o processo:</a:t>
            </a:r>
          </a:p>
          <a:p>
            <a:endParaRPr lang="pt-BR">
              <a:latin typeface="Montserrat" panose="00000500000000000000" pitchFamily="2" charset="0"/>
            </a:endParaRPr>
          </a:p>
          <a:p>
            <a:pPr marL="742950" lvl="1" indent="-285750">
              <a:buFont typeface="Wingdings" panose="05000000000000000000" pitchFamily="2" charset="2"/>
              <a:buChar char="§"/>
            </a:pPr>
            <a:r>
              <a:rPr lang="pt-BR">
                <a:latin typeface="Montserrat" panose="00000500000000000000" pitchFamily="2" charset="0"/>
              </a:rPr>
              <a:t>desenrolamento da RNN no tempo</a:t>
            </a:r>
          </a:p>
          <a:p>
            <a:pPr marL="742950" lvl="1" indent="-285750">
              <a:buFont typeface="Wingdings" panose="05000000000000000000" pitchFamily="2" charset="2"/>
              <a:buChar char="§"/>
            </a:pPr>
            <a:r>
              <a:rPr lang="pt-BR">
                <a:latin typeface="Montserrat" panose="00000500000000000000" pitchFamily="2" charset="0"/>
              </a:rPr>
              <a:t>cálculo correto dos gradientes</a:t>
            </a:r>
          </a:p>
          <a:p>
            <a:pPr marL="285750" indent="-285750">
              <a:buFont typeface="Wingdings" panose="05000000000000000000" pitchFamily="2" charset="2"/>
              <a:buChar char="§"/>
            </a:pPr>
            <a:endParaRPr lang="pt-BR">
              <a:latin typeface="Montserrat" panose="00000500000000000000" pitchFamily="2" charset="0"/>
            </a:endParaRPr>
          </a:p>
          <a:p>
            <a:r>
              <a:rPr lang="pt-BR">
                <a:latin typeface="Montserrat" panose="00000500000000000000" pitchFamily="2" charset="0"/>
              </a:rPr>
              <a:t>O usuário precisa apenas </a:t>
            </a:r>
            <a:r>
              <a:rPr lang="pt-BR" b="1">
                <a:latin typeface="Montserrat" panose="00000500000000000000" pitchFamily="2" charset="0"/>
              </a:rPr>
              <a:t>definir o modelo e a função de perda</a:t>
            </a:r>
            <a:r>
              <a:rPr lang="pt-BR">
                <a:latin typeface="Montserrat" panose="00000500000000000000" pitchFamily="2" charset="0"/>
              </a:rPr>
              <a:t>.</a:t>
            </a:r>
          </a:p>
          <a:p>
            <a:endParaRPr lang="pt-BR" b="1">
              <a:latin typeface="Montserrat" panose="00000500000000000000" pitchFamily="2" charset="0"/>
            </a:endParaRPr>
          </a:p>
          <a:p>
            <a:r>
              <a:rPr lang="pt-BR" b="1">
                <a:latin typeface="Montserrat" panose="00000500000000000000" pitchFamily="2" charset="0"/>
              </a:rPr>
              <a:t>Dica importante antes de usar </a:t>
            </a:r>
            <a:r>
              <a:rPr lang="pt-BR" b="1" err="1">
                <a:latin typeface="Montserrat" panose="00000500000000000000" pitchFamily="2" charset="0"/>
              </a:rPr>
              <a:t>RNNs</a:t>
            </a:r>
            <a:r>
              <a:rPr lang="pt-BR" b="1">
                <a:latin typeface="Montserrat" panose="00000500000000000000" pitchFamily="2" charset="0"/>
              </a:rPr>
              <a:t>:</a:t>
            </a:r>
            <a:endParaRPr lang="pt-BR">
              <a:latin typeface="Montserrat" panose="00000500000000000000" pitchFamily="2" charset="0"/>
            </a:endParaRPr>
          </a:p>
          <a:p>
            <a:r>
              <a:rPr lang="pt-BR">
                <a:latin typeface="Montserrat" panose="00000500000000000000" pitchFamily="2" charset="0"/>
              </a:rPr>
              <a:t>É útil </a:t>
            </a:r>
            <a:r>
              <a:rPr lang="pt-BR" b="1">
                <a:latin typeface="Montserrat" panose="00000500000000000000" pitchFamily="2" charset="0"/>
              </a:rPr>
              <a:t>analisar a série temporal com métodos clássicos</a:t>
            </a:r>
            <a:r>
              <a:rPr lang="pt-BR">
                <a:latin typeface="Montserrat" panose="00000500000000000000" pitchFamily="2" charset="0"/>
              </a:rPr>
              <a:t>, para:</a:t>
            </a:r>
          </a:p>
          <a:p>
            <a:endParaRPr lang="pt-BR">
              <a:latin typeface="Montserrat" panose="00000500000000000000" pitchFamily="2" charset="0"/>
            </a:endParaRPr>
          </a:p>
          <a:p>
            <a:pPr marL="742950" lvl="1" indent="-285750">
              <a:buFont typeface="Wingdings" panose="05000000000000000000" pitchFamily="2" charset="2"/>
              <a:buChar char="§"/>
            </a:pPr>
            <a:r>
              <a:rPr lang="pt-BR">
                <a:latin typeface="Montserrat" panose="00000500000000000000" pitchFamily="2" charset="0"/>
              </a:rPr>
              <a:t>entender melhor os padrões dos dados</a:t>
            </a:r>
          </a:p>
          <a:p>
            <a:pPr marL="742950" lvl="1" indent="-285750">
              <a:buFont typeface="Wingdings" panose="05000000000000000000" pitchFamily="2" charset="2"/>
              <a:buChar char="§"/>
            </a:pPr>
            <a:r>
              <a:rPr lang="pt-BR">
                <a:latin typeface="Montserrat" panose="00000500000000000000" pitchFamily="2" charset="0"/>
              </a:rPr>
              <a:t>estabelecer </a:t>
            </a:r>
            <a:r>
              <a:rPr lang="pt-BR" b="1">
                <a:latin typeface="Montserrat" panose="00000500000000000000" pitchFamily="2" charset="0"/>
              </a:rPr>
              <a:t>métricas de referência</a:t>
            </a:r>
            <a:r>
              <a:rPr lang="pt-BR">
                <a:latin typeface="Montserrat" panose="00000500000000000000" pitchFamily="2" charset="0"/>
              </a:rPr>
              <a:t>, que servirão para comparar com os resultados do modelo neural.</a:t>
            </a:r>
          </a:p>
        </p:txBody>
      </p:sp>
    </p:spTree>
    <p:extLst>
      <p:ext uri="{BB962C8B-B14F-4D97-AF65-F5344CB8AC3E}">
        <p14:creationId xmlns:p14="http://schemas.microsoft.com/office/powerpoint/2010/main" val="36307882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9B20A7-CD0E-688A-1202-4A414FE6801A}"/>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DB2B3E98-3C1F-7F94-81DF-1485BC19AFC1}"/>
              </a:ext>
            </a:extLst>
          </p:cNvPr>
          <p:cNvSpPr txBox="1"/>
          <p:nvPr/>
        </p:nvSpPr>
        <p:spPr>
          <a:xfrm>
            <a:off x="1366123" y="688048"/>
            <a:ext cx="6400800" cy="461665"/>
          </a:xfrm>
          <a:prstGeom prst="rect">
            <a:avLst/>
          </a:prstGeom>
          <a:noFill/>
        </p:spPr>
        <p:txBody>
          <a:bodyPr wrap="square">
            <a:spAutoFit/>
          </a:bodyPr>
          <a:lstStyle/>
          <a:p>
            <a:pPr fontAlgn="base">
              <a:spcAft>
                <a:spcPts val="2400"/>
              </a:spcAft>
            </a:pPr>
            <a:r>
              <a:rPr lang="pt-BR" sz="2400">
                <a:solidFill>
                  <a:schemeClr val="accent4"/>
                </a:solidFill>
                <a:latin typeface="Montserrat" panose="00000500000000000000" pitchFamily="2" charset="0"/>
              </a:rPr>
              <a:t>Carregamento e limpeza dos dados</a:t>
            </a:r>
            <a:endParaRPr lang="pt-BR" sz="2400" b="0" i="0">
              <a:solidFill>
                <a:schemeClr val="accent4"/>
              </a:solidFill>
              <a:effectLst/>
              <a:latin typeface="Montserrat" panose="00000500000000000000" pitchFamily="2" charset="0"/>
            </a:endParaRPr>
          </a:p>
        </p:txBody>
      </p:sp>
      <p:sp>
        <p:nvSpPr>
          <p:cNvPr id="3" name="CaixaDeTexto 2">
            <a:extLst>
              <a:ext uri="{FF2B5EF4-FFF2-40B4-BE49-F238E27FC236}">
                <a16:creationId xmlns:a16="http://schemas.microsoft.com/office/drawing/2014/main" id="{00EAF150-28C3-0CE5-CEFE-453AA395DD0B}"/>
              </a:ext>
            </a:extLst>
          </p:cNvPr>
          <p:cNvSpPr txBox="1"/>
          <p:nvPr/>
        </p:nvSpPr>
        <p:spPr>
          <a:xfrm>
            <a:off x="438872" y="1616077"/>
            <a:ext cx="11379501" cy="1477328"/>
          </a:xfrm>
          <a:prstGeom prst="rect">
            <a:avLst/>
          </a:prstGeom>
          <a:noFill/>
        </p:spPr>
        <p:txBody>
          <a:bodyPr wrap="square">
            <a:spAutoFit/>
          </a:bodyPr>
          <a:lstStyle/>
          <a:p>
            <a:r>
              <a:rPr lang="pt-BR">
                <a:latin typeface="Montserrat" panose="00000500000000000000" pitchFamily="2" charset="0"/>
              </a:rPr>
              <a:t>O primeiro passo é carregar o conjunto de dados e realizar uma limpeza básica. Utilizamos a biblioteca Pandas para ler o arquivo CSV contendo os totais diários de embarque. As colunas são renomeadas para nomes mais curtos, os dados são ordenados por data, a coluna total é removida por ser redundante (pois é apenas a soma de ônibus e trem), e registros duplicados são eliminados.</a:t>
            </a:r>
          </a:p>
        </p:txBody>
      </p:sp>
      <p:pic>
        <p:nvPicPr>
          <p:cNvPr id="4" name="Imagem 3" descr="Texto&#10;&#10;O conteúdo gerado por IA pode estar incorreto.">
            <a:extLst>
              <a:ext uri="{FF2B5EF4-FFF2-40B4-BE49-F238E27FC236}">
                <a16:creationId xmlns:a16="http://schemas.microsoft.com/office/drawing/2014/main" id="{26A7CD3F-25CD-BF57-6A59-4B9A9A3AF2FD}"/>
              </a:ext>
            </a:extLst>
          </p:cNvPr>
          <p:cNvPicPr>
            <a:picLocks noChangeAspect="1"/>
          </p:cNvPicPr>
          <p:nvPr/>
        </p:nvPicPr>
        <p:blipFill>
          <a:blip r:embed="rId2"/>
          <a:stretch>
            <a:fillRect/>
          </a:stretch>
        </p:blipFill>
        <p:spPr>
          <a:xfrm>
            <a:off x="2231922" y="3171344"/>
            <a:ext cx="7290609" cy="1962424"/>
          </a:xfrm>
          <a:prstGeom prst="rect">
            <a:avLst/>
          </a:prstGeom>
        </p:spPr>
      </p:pic>
      <p:sp>
        <p:nvSpPr>
          <p:cNvPr id="6" name="CaixaDeTexto 5">
            <a:extLst>
              <a:ext uri="{FF2B5EF4-FFF2-40B4-BE49-F238E27FC236}">
                <a16:creationId xmlns:a16="http://schemas.microsoft.com/office/drawing/2014/main" id="{BAE23722-EBCE-E2CA-BB8B-F7DD7393390B}"/>
              </a:ext>
            </a:extLst>
          </p:cNvPr>
          <p:cNvSpPr txBox="1"/>
          <p:nvPr/>
        </p:nvSpPr>
        <p:spPr>
          <a:xfrm>
            <a:off x="589935" y="5614671"/>
            <a:ext cx="9714271" cy="646331"/>
          </a:xfrm>
          <a:prstGeom prst="rect">
            <a:avLst/>
          </a:prstGeom>
          <a:noFill/>
        </p:spPr>
        <p:txBody>
          <a:bodyPr wrap="square">
            <a:spAutoFit/>
          </a:bodyPr>
          <a:lstStyle/>
          <a:p>
            <a:r>
              <a:rPr lang="pt-BR">
                <a:latin typeface="Montserrat" panose="00000500000000000000" pitchFamily="2" charset="0"/>
              </a:rPr>
              <a:t>Esse processamento garante que a série temporal esteja bem estruturada, indexada por datas e livre de informações redundantes.</a:t>
            </a:r>
          </a:p>
        </p:txBody>
      </p:sp>
    </p:spTree>
    <p:extLst>
      <p:ext uri="{BB962C8B-B14F-4D97-AF65-F5344CB8AC3E}">
        <p14:creationId xmlns:p14="http://schemas.microsoft.com/office/powerpoint/2010/main" val="212983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9E7BB8-841D-F648-1AD0-4E0210F563CA}"/>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17EEB024-AEA8-1A43-AD3A-8701881D2D80}"/>
              </a:ext>
            </a:extLst>
          </p:cNvPr>
          <p:cNvSpPr txBox="1"/>
          <p:nvPr/>
        </p:nvSpPr>
        <p:spPr>
          <a:xfrm>
            <a:off x="1385787" y="914190"/>
            <a:ext cx="6400800" cy="830997"/>
          </a:xfrm>
          <a:prstGeom prst="rect">
            <a:avLst/>
          </a:prstGeom>
          <a:noFill/>
        </p:spPr>
        <p:txBody>
          <a:bodyPr wrap="square">
            <a:spAutoFit/>
          </a:bodyPr>
          <a:lstStyle/>
          <a:p>
            <a:pPr fontAlgn="base">
              <a:spcAft>
                <a:spcPts val="2400"/>
              </a:spcAft>
            </a:pPr>
            <a:r>
              <a:rPr lang="pt-BR" sz="2400">
                <a:solidFill>
                  <a:schemeClr val="accent4"/>
                </a:solidFill>
                <a:latin typeface="Montserrat" panose="00000500000000000000" pitchFamily="2" charset="0"/>
              </a:rPr>
              <a:t>Previsão de série Temporal: Contexto do problema</a:t>
            </a:r>
            <a:endParaRPr lang="pt-BR" sz="2400" b="0" i="0">
              <a:solidFill>
                <a:schemeClr val="accent4"/>
              </a:solidFill>
              <a:effectLst/>
              <a:latin typeface="Montserrat" panose="00000500000000000000" pitchFamily="2" charset="0"/>
            </a:endParaRPr>
          </a:p>
        </p:txBody>
      </p:sp>
      <p:sp>
        <p:nvSpPr>
          <p:cNvPr id="3" name="CaixaDeTexto 2">
            <a:extLst>
              <a:ext uri="{FF2B5EF4-FFF2-40B4-BE49-F238E27FC236}">
                <a16:creationId xmlns:a16="http://schemas.microsoft.com/office/drawing/2014/main" id="{3ABBBE3F-1231-F8F9-6B18-BED69C3D7F9A}"/>
              </a:ext>
            </a:extLst>
          </p:cNvPr>
          <p:cNvSpPr txBox="1"/>
          <p:nvPr/>
        </p:nvSpPr>
        <p:spPr>
          <a:xfrm>
            <a:off x="393290" y="2746786"/>
            <a:ext cx="11484077" cy="2585323"/>
          </a:xfrm>
          <a:prstGeom prst="rect">
            <a:avLst/>
          </a:prstGeom>
          <a:noFill/>
        </p:spPr>
        <p:txBody>
          <a:bodyPr wrap="square">
            <a:spAutoFit/>
          </a:bodyPr>
          <a:lstStyle/>
          <a:p>
            <a:r>
              <a:rPr lang="pt-BR">
                <a:latin typeface="Montserrat" panose="00000500000000000000" pitchFamily="2" charset="0"/>
              </a:rPr>
              <a:t>Neste exemplo, assumimos o papel de um </a:t>
            </a:r>
            <a:r>
              <a:rPr lang="pt-BR" b="1">
                <a:latin typeface="Montserrat" panose="00000500000000000000" pitchFamily="2" charset="0"/>
              </a:rPr>
              <a:t>cientista de dados recém-contratado pela </a:t>
            </a:r>
            <a:r>
              <a:rPr lang="pt-BR" b="1" err="1">
                <a:latin typeface="Montserrat" panose="00000500000000000000" pitchFamily="2" charset="0"/>
              </a:rPr>
              <a:t>FPF.tech</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A tarefa é </a:t>
            </a:r>
            <a:r>
              <a:rPr lang="pt-BR" b="1">
                <a:latin typeface="Montserrat" panose="00000500000000000000" pitchFamily="2" charset="0"/>
              </a:rPr>
              <a:t>prever o número de passageiros</a:t>
            </a:r>
            <a:r>
              <a:rPr lang="pt-BR">
                <a:latin typeface="Montserrat" panose="00000500000000000000" pitchFamily="2" charset="0"/>
              </a:rPr>
              <a:t> que usarão ônibus e trens no dia seguinte.</a:t>
            </a:r>
          </a:p>
          <a:p>
            <a:r>
              <a:rPr lang="pt-BR">
                <a:latin typeface="Montserrat" panose="00000500000000000000" pitchFamily="2" charset="0"/>
              </a:rPr>
              <a:t>Para isso, temos acesso a </a:t>
            </a:r>
            <a:r>
              <a:rPr lang="pt-BR" b="1">
                <a:latin typeface="Montserrat" panose="00000500000000000000" pitchFamily="2" charset="0"/>
              </a:rPr>
              <a:t>dados diários de embarque desde 2001</a:t>
            </a:r>
            <a:r>
              <a:rPr lang="pt-BR">
                <a:latin typeface="Montserrat" panose="00000500000000000000" pitchFamily="2" charset="0"/>
              </a:rPr>
              <a:t>. O objetivo inicial </a:t>
            </a:r>
            <a:r>
              <a:rPr lang="pt-BR" b="1">
                <a:latin typeface="Montserrat" panose="00000500000000000000" pitchFamily="2" charset="0"/>
              </a:rPr>
              <a:t>não é criar um modelo sofisticado</a:t>
            </a:r>
            <a:r>
              <a:rPr lang="pt-BR">
                <a:latin typeface="Montserrat" panose="00000500000000000000" pitchFamily="2" charset="0"/>
              </a:rPr>
              <a:t>, mas sim:</a:t>
            </a:r>
          </a:p>
          <a:p>
            <a:endParaRPr lang="pt-BR">
              <a:latin typeface="Montserrat" panose="00000500000000000000" pitchFamily="2" charset="0"/>
            </a:endParaRPr>
          </a:p>
          <a:p>
            <a:pPr marL="285750" indent="-285750">
              <a:buFont typeface="Wingdings" panose="05000000000000000000" pitchFamily="2" charset="2"/>
              <a:buChar char="§"/>
            </a:pPr>
            <a:r>
              <a:rPr lang="pt-BR" b="1">
                <a:latin typeface="Montserrat" panose="00000500000000000000" pitchFamily="2" charset="0"/>
              </a:rPr>
              <a:t>Entender a estrutura dos dados</a:t>
            </a:r>
            <a:endParaRPr lang="pt-BR">
              <a:latin typeface="Montserrat" panose="00000500000000000000" pitchFamily="2" charset="0"/>
            </a:endParaRPr>
          </a:p>
          <a:p>
            <a:pPr marL="285750" indent="-285750">
              <a:buFont typeface="Wingdings" panose="05000000000000000000" pitchFamily="2" charset="2"/>
              <a:buChar char="§"/>
            </a:pPr>
            <a:r>
              <a:rPr lang="pt-BR" b="1">
                <a:latin typeface="Montserrat" panose="00000500000000000000" pitchFamily="2" charset="0"/>
              </a:rPr>
              <a:t>Identificar padrões temporais</a:t>
            </a:r>
            <a:endParaRPr lang="pt-BR">
              <a:latin typeface="Montserrat" panose="00000500000000000000" pitchFamily="2" charset="0"/>
            </a:endParaRPr>
          </a:p>
          <a:p>
            <a:pPr marL="285750" indent="-285750">
              <a:buFont typeface="Wingdings" panose="05000000000000000000" pitchFamily="2" charset="2"/>
              <a:buChar char="§"/>
            </a:pPr>
            <a:r>
              <a:rPr lang="pt-BR" b="1">
                <a:latin typeface="Montserrat" panose="00000500000000000000" pitchFamily="2" charset="0"/>
              </a:rPr>
              <a:t>Estabelecer uma linha de base simples</a:t>
            </a:r>
            <a:r>
              <a:rPr lang="pt-BR">
                <a:latin typeface="Montserrat" panose="00000500000000000000" pitchFamily="2" charset="0"/>
              </a:rPr>
              <a:t> para avaliar futuras previsões.</a:t>
            </a:r>
          </a:p>
        </p:txBody>
      </p:sp>
    </p:spTree>
    <p:extLst>
      <p:ext uri="{BB962C8B-B14F-4D97-AF65-F5344CB8AC3E}">
        <p14:creationId xmlns:p14="http://schemas.microsoft.com/office/powerpoint/2010/main" val="32779754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405C3B-9E77-78F2-3E4E-09208BF0A2A8}"/>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38264E88-6FFA-BB86-6957-FC9E88E0D97B}"/>
              </a:ext>
            </a:extLst>
          </p:cNvPr>
          <p:cNvSpPr txBox="1"/>
          <p:nvPr/>
        </p:nvSpPr>
        <p:spPr>
          <a:xfrm>
            <a:off x="1366123" y="688048"/>
            <a:ext cx="6400800"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Inspeção Inicial dos Dados</a:t>
            </a:r>
          </a:p>
        </p:txBody>
      </p:sp>
      <p:sp>
        <p:nvSpPr>
          <p:cNvPr id="5" name="CaixaDeTexto 4">
            <a:extLst>
              <a:ext uri="{FF2B5EF4-FFF2-40B4-BE49-F238E27FC236}">
                <a16:creationId xmlns:a16="http://schemas.microsoft.com/office/drawing/2014/main" id="{B9C3DA32-22A0-60FC-3C20-7DF5B2EC6868}"/>
              </a:ext>
            </a:extLst>
          </p:cNvPr>
          <p:cNvSpPr txBox="1"/>
          <p:nvPr/>
        </p:nvSpPr>
        <p:spPr>
          <a:xfrm>
            <a:off x="521108" y="1818571"/>
            <a:ext cx="10913807" cy="923330"/>
          </a:xfrm>
          <a:prstGeom prst="rect">
            <a:avLst/>
          </a:prstGeom>
          <a:noFill/>
        </p:spPr>
        <p:txBody>
          <a:bodyPr wrap="square">
            <a:spAutoFit/>
          </a:bodyPr>
          <a:lstStyle/>
          <a:p>
            <a:r>
              <a:rPr lang="pt-BR">
                <a:latin typeface="Montserrat" panose="00000500000000000000" pitchFamily="2" charset="0"/>
              </a:rPr>
              <a:t>Após o pré-processamento, analisamos as primeiras linhas do conjunto de dados para verificar se tudo está correto. Cada linha representa um dia, com o tipo do dia e o número de passageiros de ônibus e trem.</a:t>
            </a:r>
          </a:p>
        </p:txBody>
      </p:sp>
      <p:pic>
        <p:nvPicPr>
          <p:cNvPr id="25" name="Imagem 24">
            <a:extLst>
              <a:ext uri="{FF2B5EF4-FFF2-40B4-BE49-F238E27FC236}">
                <a16:creationId xmlns:a16="http://schemas.microsoft.com/office/drawing/2014/main" id="{95CF8136-811D-1E5C-0100-7D86F3FB823C}"/>
              </a:ext>
            </a:extLst>
          </p:cNvPr>
          <p:cNvPicPr>
            <a:picLocks noChangeAspect="1"/>
          </p:cNvPicPr>
          <p:nvPr/>
        </p:nvPicPr>
        <p:blipFill>
          <a:blip r:embed="rId2"/>
          <a:stretch>
            <a:fillRect/>
          </a:stretch>
        </p:blipFill>
        <p:spPr>
          <a:xfrm>
            <a:off x="5324167" y="2972391"/>
            <a:ext cx="1543665" cy="923329"/>
          </a:xfrm>
          <a:prstGeom prst="rect">
            <a:avLst/>
          </a:prstGeom>
        </p:spPr>
      </p:pic>
      <p:sp>
        <p:nvSpPr>
          <p:cNvPr id="27" name="CaixaDeTexto 26">
            <a:extLst>
              <a:ext uri="{FF2B5EF4-FFF2-40B4-BE49-F238E27FC236}">
                <a16:creationId xmlns:a16="http://schemas.microsoft.com/office/drawing/2014/main" id="{28F936FB-5178-FFB4-2B5F-E35241BC726E}"/>
              </a:ext>
            </a:extLst>
          </p:cNvPr>
          <p:cNvSpPr txBox="1"/>
          <p:nvPr/>
        </p:nvSpPr>
        <p:spPr>
          <a:xfrm>
            <a:off x="639098" y="4324101"/>
            <a:ext cx="10491018" cy="1200329"/>
          </a:xfrm>
          <a:prstGeom prst="rect">
            <a:avLst/>
          </a:prstGeom>
          <a:noFill/>
        </p:spPr>
        <p:txBody>
          <a:bodyPr wrap="square">
            <a:spAutoFit/>
          </a:bodyPr>
          <a:lstStyle/>
          <a:p>
            <a:r>
              <a:rPr lang="pt-BR">
                <a:latin typeface="Montserrat" panose="00000500000000000000" pitchFamily="2" charset="0"/>
              </a:rPr>
              <a:t>O resultado mostrará que, em 1º de janeiro de 2001, 297.192 pessoas embarcaram em ônibus e 126.455 em trens. A coluna </a:t>
            </a:r>
            <a:r>
              <a:rPr lang="pt-BR" err="1">
                <a:latin typeface="Montserrat" panose="00000500000000000000" pitchFamily="2" charset="0"/>
              </a:rPr>
              <a:t>day_type</a:t>
            </a:r>
            <a:r>
              <a:rPr lang="pt-BR">
                <a:latin typeface="Montserrat" panose="00000500000000000000" pitchFamily="2" charset="0"/>
              </a:rPr>
              <a:t> indica o tipo de dia: W representa dias úteis, A representa sábados, e U representa domingos ou feriados. Essa informação será importante para interpretar variações abruptas na série.</a:t>
            </a:r>
          </a:p>
        </p:txBody>
      </p:sp>
    </p:spTree>
    <p:extLst>
      <p:ext uri="{BB962C8B-B14F-4D97-AF65-F5344CB8AC3E}">
        <p14:creationId xmlns:p14="http://schemas.microsoft.com/office/powerpoint/2010/main" val="4028145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AC429F-3C2B-2438-6BCE-3F0692D28015}"/>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AA8844A3-24F1-D06B-F13E-9167B6493E19}"/>
              </a:ext>
            </a:extLst>
          </p:cNvPr>
          <p:cNvSpPr txBox="1"/>
          <p:nvPr/>
        </p:nvSpPr>
        <p:spPr>
          <a:xfrm>
            <a:off x="1390704" y="509740"/>
            <a:ext cx="6400800" cy="830997"/>
          </a:xfrm>
          <a:prstGeom prst="rect">
            <a:avLst/>
          </a:prstGeom>
          <a:noFill/>
        </p:spPr>
        <p:txBody>
          <a:bodyPr wrap="square">
            <a:spAutoFit/>
          </a:bodyPr>
          <a:lstStyle/>
          <a:p>
            <a:pPr algn="l" fontAlgn="base">
              <a:spcAft>
                <a:spcPts val="2400"/>
              </a:spcAft>
              <a:buNone/>
            </a:pPr>
            <a:r>
              <a:rPr lang="pt-BR" sz="2400" b="0" i="0">
                <a:solidFill>
                  <a:schemeClr val="accent4"/>
                </a:solidFill>
                <a:effectLst/>
                <a:latin typeface="Montserrat" panose="00000500000000000000" pitchFamily="2" charset="0"/>
              </a:rPr>
              <a:t>Motivação: prever o futuro com dados sequencias</a:t>
            </a:r>
          </a:p>
        </p:txBody>
      </p:sp>
      <p:sp>
        <p:nvSpPr>
          <p:cNvPr id="3" name="CaixaDeTexto 2">
            <a:extLst>
              <a:ext uri="{FF2B5EF4-FFF2-40B4-BE49-F238E27FC236}">
                <a16:creationId xmlns:a16="http://schemas.microsoft.com/office/drawing/2014/main" id="{2E085E9A-66C8-3DFB-FB8E-EA401C99E460}"/>
              </a:ext>
            </a:extLst>
          </p:cNvPr>
          <p:cNvSpPr txBox="1"/>
          <p:nvPr/>
        </p:nvSpPr>
        <p:spPr>
          <a:xfrm>
            <a:off x="383459" y="2167224"/>
            <a:ext cx="7207044" cy="3693319"/>
          </a:xfrm>
          <a:prstGeom prst="rect">
            <a:avLst/>
          </a:prstGeom>
          <a:noFill/>
        </p:spPr>
        <p:txBody>
          <a:bodyPr wrap="square">
            <a:spAutoFit/>
          </a:bodyPr>
          <a:lstStyle/>
          <a:p>
            <a:r>
              <a:rPr lang="pt-BR" b="1">
                <a:latin typeface="Montserrat" panose="00000500000000000000" pitchFamily="2" charset="0"/>
              </a:rPr>
              <a:t>Por que prever o futuro?</a:t>
            </a:r>
            <a:endParaRPr lang="pt-BR">
              <a:latin typeface="Montserrat" panose="00000500000000000000" pitchFamily="2" charset="0"/>
            </a:endParaRPr>
          </a:p>
          <a:p>
            <a:r>
              <a:rPr lang="pt-BR">
                <a:latin typeface="Montserrat" panose="00000500000000000000" pitchFamily="2" charset="0"/>
              </a:rPr>
              <a:t>Prever o que vai acontecer é algo natural no nosso dia a dia.</a:t>
            </a:r>
          </a:p>
          <a:p>
            <a:r>
              <a:rPr lang="pt-BR">
                <a:latin typeface="Montserrat" panose="00000500000000000000" pitchFamily="2" charset="0"/>
              </a:rPr>
              <a:t>Fazemos isso ao completar a frase de alguém, ao esperar o despertador tocar ou ao antecipar o cheiro de café pela manhã.</a:t>
            </a:r>
          </a:p>
          <a:p>
            <a:endParaRPr lang="pt-BR">
              <a:latin typeface="Montserrat" panose="00000500000000000000" pitchFamily="2" charset="0"/>
            </a:endParaRPr>
          </a:p>
          <a:p>
            <a:r>
              <a:rPr lang="pt-BR" b="1">
                <a:latin typeface="Montserrat" panose="00000500000000000000" pitchFamily="2" charset="0"/>
              </a:rPr>
              <a:t>O papel das Redes Neurais Recorrentes (</a:t>
            </a:r>
            <a:r>
              <a:rPr lang="pt-BR" b="1" err="1">
                <a:latin typeface="Montserrat" panose="00000500000000000000" pitchFamily="2" charset="0"/>
              </a:rPr>
              <a:t>RNNs</a:t>
            </a:r>
            <a:r>
              <a:rPr lang="pt-BR" b="1">
                <a:latin typeface="Montserrat" panose="00000500000000000000" pitchFamily="2" charset="0"/>
              </a:rPr>
              <a:t>)</a:t>
            </a:r>
            <a:endParaRPr lang="pt-BR">
              <a:latin typeface="Montserrat" panose="00000500000000000000" pitchFamily="2" charset="0"/>
            </a:endParaRPr>
          </a:p>
          <a:p>
            <a:r>
              <a:rPr lang="pt-BR">
                <a:latin typeface="Montserrat" panose="00000500000000000000" pitchFamily="2" charset="0"/>
              </a:rPr>
              <a:t>As </a:t>
            </a:r>
            <a:r>
              <a:rPr lang="pt-BR" err="1">
                <a:latin typeface="Montserrat" panose="00000500000000000000" pitchFamily="2" charset="0"/>
              </a:rPr>
              <a:t>RNNs</a:t>
            </a:r>
            <a:r>
              <a:rPr lang="pt-BR">
                <a:latin typeface="Montserrat" panose="00000500000000000000" pitchFamily="2" charset="0"/>
              </a:rPr>
              <a:t> são modelos criados para lidar com dados que evoluem ao longo do tempo. Elas aprendem padrões do passado e usam essas informações para fazer previsões futuras. A ideia central é simples: o que aconteceu antes ajuda a explicar o que vem depois.</a:t>
            </a:r>
          </a:p>
          <a:p>
            <a:endParaRPr lang="pt-BR">
              <a:latin typeface="Montserrat" panose="00000500000000000000" pitchFamily="2" charset="0"/>
            </a:endParaRPr>
          </a:p>
        </p:txBody>
      </p:sp>
      <p:pic>
        <p:nvPicPr>
          <p:cNvPr id="8" name="Imagem 7" descr="Uma imagem contendo Diagrama&#10;&#10;O conteúdo gerado por IA pode estar incorreto.">
            <a:extLst>
              <a:ext uri="{FF2B5EF4-FFF2-40B4-BE49-F238E27FC236}">
                <a16:creationId xmlns:a16="http://schemas.microsoft.com/office/drawing/2014/main" id="{84A1D4F9-CA72-84ED-AD9A-578D33B36467}"/>
              </a:ext>
            </a:extLst>
          </p:cNvPr>
          <p:cNvPicPr>
            <a:picLocks noChangeAspect="1"/>
          </p:cNvPicPr>
          <p:nvPr/>
        </p:nvPicPr>
        <p:blipFill>
          <a:blip r:embed="rId2"/>
          <a:stretch>
            <a:fillRect/>
          </a:stretch>
        </p:blipFill>
        <p:spPr>
          <a:xfrm>
            <a:off x="7791504" y="2709762"/>
            <a:ext cx="3781064" cy="2324354"/>
          </a:xfrm>
          <a:prstGeom prst="rect">
            <a:avLst/>
          </a:prstGeom>
        </p:spPr>
      </p:pic>
    </p:spTree>
    <p:extLst>
      <p:ext uri="{BB962C8B-B14F-4D97-AF65-F5344CB8AC3E}">
        <p14:creationId xmlns:p14="http://schemas.microsoft.com/office/powerpoint/2010/main" val="41377882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949ED-8165-A9CD-3DAF-C64EEEB8E84D}"/>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2F8E60D5-CAF6-92BA-9771-600B811237E8}"/>
              </a:ext>
            </a:extLst>
          </p:cNvPr>
          <p:cNvSpPr txBox="1"/>
          <p:nvPr/>
        </p:nvSpPr>
        <p:spPr>
          <a:xfrm>
            <a:off x="1366123" y="688048"/>
            <a:ext cx="6400800"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Visualização da série temporal</a:t>
            </a:r>
          </a:p>
        </p:txBody>
      </p:sp>
      <p:sp>
        <p:nvSpPr>
          <p:cNvPr id="5" name="CaixaDeTexto 4">
            <a:extLst>
              <a:ext uri="{FF2B5EF4-FFF2-40B4-BE49-F238E27FC236}">
                <a16:creationId xmlns:a16="http://schemas.microsoft.com/office/drawing/2014/main" id="{AD483042-AD7A-F976-D053-83B207FC0E65}"/>
              </a:ext>
            </a:extLst>
          </p:cNvPr>
          <p:cNvSpPr txBox="1"/>
          <p:nvPr/>
        </p:nvSpPr>
        <p:spPr>
          <a:xfrm>
            <a:off x="521106" y="1513771"/>
            <a:ext cx="6066505" cy="1200329"/>
          </a:xfrm>
          <a:prstGeom prst="rect">
            <a:avLst/>
          </a:prstGeom>
          <a:noFill/>
        </p:spPr>
        <p:txBody>
          <a:bodyPr wrap="square">
            <a:spAutoFit/>
          </a:bodyPr>
          <a:lstStyle/>
          <a:p>
            <a:r>
              <a:rPr lang="pt-BR">
                <a:latin typeface="Montserrat" panose="00000500000000000000" pitchFamily="2" charset="0"/>
              </a:rPr>
              <a:t>Para compreender o comportamento recente da demanda, visualizamos os dados de março a maio de 2019. O gráfico exibe duas séries temporais: uma para ônibus e outra para trens.</a:t>
            </a:r>
          </a:p>
        </p:txBody>
      </p:sp>
      <p:pic>
        <p:nvPicPr>
          <p:cNvPr id="3" name="Imagem 2" descr="Interface gráfica do usuário, Texto&#10;&#10;O conteúdo gerado por IA pode estar incorreto.">
            <a:extLst>
              <a:ext uri="{FF2B5EF4-FFF2-40B4-BE49-F238E27FC236}">
                <a16:creationId xmlns:a16="http://schemas.microsoft.com/office/drawing/2014/main" id="{0256A58A-24C6-E22E-0AF7-F7704072E03A}"/>
              </a:ext>
            </a:extLst>
          </p:cNvPr>
          <p:cNvPicPr>
            <a:picLocks noChangeAspect="1"/>
          </p:cNvPicPr>
          <p:nvPr/>
        </p:nvPicPr>
        <p:blipFill>
          <a:blip r:embed="rId2"/>
          <a:stretch>
            <a:fillRect/>
          </a:stretch>
        </p:blipFill>
        <p:spPr>
          <a:xfrm>
            <a:off x="1017603" y="3078158"/>
            <a:ext cx="4896533" cy="971686"/>
          </a:xfrm>
          <a:prstGeom prst="rect">
            <a:avLst/>
          </a:prstGeom>
        </p:spPr>
      </p:pic>
      <p:sp>
        <p:nvSpPr>
          <p:cNvPr id="8" name="CaixaDeTexto 7">
            <a:extLst>
              <a:ext uri="{FF2B5EF4-FFF2-40B4-BE49-F238E27FC236}">
                <a16:creationId xmlns:a16="http://schemas.microsoft.com/office/drawing/2014/main" id="{3B6DCDCC-44CE-3C74-06CB-B15FB4E3F0C4}"/>
              </a:ext>
            </a:extLst>
          </p:cNvPr>
          <p:cNvSpPr txBox="1"/>
          <p:nvPr/>
        </p:nvSpPr>
        <p:spPr>
          <a:xfrm>
            <a:off x="521105" y="4533122"/>
            <a:ext cx="6231193" cy="1200329"/>
          </a:xfrm>
          <a:prstGeom prst="rect">
            <a:avLst/>
          </a:prstGeom>
          <a:noFill/>
        </p:spPr>
        <p:txBody>
          <a:bodyPr wrap="square">
            <a:spAutoFit/>
          </a:bodyPr>
          <a:lstStyle/>
          <a:p>
            <a:r>
              <a:rPr lang="pt-BR">
                <a:latin typeface="Montserrat" panose="00000500000000000000" pitchFamily="2" charset="0"/>
              </a:rPr>
              <a:t>No gráfico ao lado, observamos oscilações regulares ao longo do tempo, com picos e vales que se repetem de forma bastante consistente, sugerindo um padrão semanal claro.</a:t>
            </a:r>
          </a:p>
        </p:txBody>
      </p:sp>
      <p:pic>
        <p:nvPicPr>
          <p:cNvPr id="11" name="Imagem 10" descr="Gráfico, Gráfico de linhas&#10;&#10;O conteúdo gerado por IA pode estar incorreto.">
            <a:extLst>
              <a:ext uri="{FF2B5EF4-FFF2-40B4-BE49-F238E27FC236}">
                <a16:creationId xmlns:a16="http://schemas.microsoft.com/office/drawing/2014/main" id="{11B984E7-F8A5-4163-CB0B-051ECC2A8EFB}"/>
              </a:ext>
            </a:extLst>
          </p:cNvPr>
          <p:cNvPicPr>
            <a:picLocks noChangeAspect="1"/>
          </p:cNvPicPr>
          <p:nvPr/>
        </p:nvPicPr>
        <p:blipFill>
          <a:blip r:embed="rId3"/>
          <a:stretch>
            <a:fillRect/>
          </a:stretch>
        </p:blipFill>
        <p:spPr>
          <a:xfrm>
            <a:off x="6752298" y="1366685"/>
            <a:ext cx="5184063" cy="4120564"/>
          </a:xfrm>
          <a:prstGeom prst="rect">
            <a:avLst/>
          </a:prstGeom>
        </p:spPr>
      </p:pic>
    </p:spTree>
    <p:extLst>
      <p:ext uri="{BB962C8B-B14F-4D97-AF65-F5344CB8AC3E}">
        <p14:creationId xmlns:p14="http://schemas.microsoft.com/office/powerpoint/2010/main" val="7076033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95A3A9-E5CE-5BF6-9E71-29E2B47894B0}"/>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29A7374C-B80B-5C11-9C54-1F62049129BD}"/>
              </a:ext>
            </a:extLst>
          </p:cNvPr>
          <p:cNvSpPr txBox="1"/>
          <p:nvPr/>
        </p:nvSpPr>
        <p:spPr>
          <a:xfrm>
            <a:off x="1366123" y="688048"/>
            <a:ext cx="6400800" cy="830997"/>
          </a:xfrm>
          <a:prstGeom prst="rect">
            <a:avLst/>
          </a:prstGeom>
          <a:noFill/>
        </p:spPr>
        <p:txBody>
          <a:bodyPr wrap="square">
            <a:spAutoFit/>
          </a:bodyPr>
          <a:lstStyle/>
          <a:p>
            <a:pPr fontAlgn="base">
              <a:spcAft>
                <a:spcPts val="2400"/>
              </a:spcAft>
            </a:pPr>
            <a:r>
              <a:rPr lang="pt-BR" sz="2400">
                <a:solidFill>
                  <a:schemeClr val="accent4"/>
                </a:solidFill>
                <a:latin typeface="Montserrat" panose="00000500000000000000" pitchFamily="2" charset="0"/>
              </a:rPr>
              <a:t>Sazonalidade semanal e previsão ingênua</a:t>
            </a:r>
            <a:endParaRPr lang="pt-BR" sz="2400" b="0" i="0">
              <a:solidFill>
                <a:schemeClr val="accent4"/>
              </a:solidFill>
              <a:effectLst/>
              <a:latin typeface="Montserrat" panose="00000500000000000000" pitchFamily="2" charset="0"/>
            </a:endParaRPr>
          </a:p>
        </p:txBody>
      </p:sp>
      <p:sp>
        <p:nvSpPr>
          <p:cNvPr id="4" name="CaixaDeTexto 3">
            <a:extLst>
              <a:ext uri="{FF2B5EF4-FFF2-40B4-BE49-F238E27FC236}">
                <a16:creationId xmlns:a16="http://schemas.microsoft.com/office/drawing/2014/main" id="{A0EB838D-4257-76A9-45E4-47E7A278BB19}"/>
              </a:ext>
            </a:extLst>
          </p:cNvPr>
          <p:cNvSpPr txBox="1"/>
          <p:nvPr/>
        </p:nvSpPr>
        <p:spPr>
          <a:xfrm>
            <a:off x="294968" y="2538613"/>
            <a:ext cx="11582400" cy="1477328"/>
          </a:xfrm>
          <a:prstGeom prst="rect">
            <a:avLst/>
          </a:prstGeom>
          <a:noFill/>
        </p:spPr>
        <p:txBody>
          <a:bodyPr wrap="square">
            <a:spAutoFit/>
          </a:bodyPr>
          <a:lstStyle/>
          <a:p>
            <a:r>
              <a:rPr lang="pt-BR">
                <a:latin typeface="Montserrat" panose="00000500000000000000" pitchFamily="2" charset="0"/>
              </a:rPr>
              <a:t>A visualização revela uma sazonalidade semanal muito forte. Isso significa que o comportamento da série se repete aproximadamente a cada sete dias. Em situações como essa, uma estratégia extremamente simples pode funcionar bem: prever o valor de amanhã copiando o valor observado exatamente uma semana antes. Essa abordagem é chamada de previsão ingênua (</a:t>
            </a:r>
            <a:r>
              <a:rPr lang="pt-BR" err="1">
                <a:latin typeface="Montserrat" panose="00000500000000000000" pitchFamily="2" charset="0"/>
              </a:rPr>
              <a:t>naive</a:t>
            </a:r>
            <a:r>
              <a:rPr lang="pt-BR">
                <a:latin typeface="Montserrat" panose="00000500000000000000" pitchFamily="2" charset="0"/>
              </a:rPr>
              <a:t> </a:t>
            </a:r>
            <a:r>
              <a:rPr lang="pt-BR" err="1">
                <a:latin typeface="Montserrat" panose="00000500000000000000" pitchFamily="2" charset="0"/>
              </a:rPr>
              <a:t>forecasting</a:t>
            </a:r>
            <a:r>
              <a:rPr lang="pt-BR">
                <a:latin typeface="Montserrat" panose="00000500000000000000" pitchFamily="2" charset="0"/>
              </a:rPr>
              <a:t>) e costuma servir como uma linha de base difícil de superar.</a:t>
            </a:r>
          </a:p>
        </p:txBody>
      </p:sp>
    </p:spTree>
    <p:extLst>
      <p:ext uri="{BB962C8B-B14F-4D97-AF65-F5344CB8AC3E}">
        <p14:creationId xmlns:p14="http://schemas.microsoft.com/office/powerpoint/2010/main" val="24526148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74C3A-BCDC-FF7F-AD21-8A68B56E9077}"/>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2D9E543A-0DCE-17FC-9DE4-45E649669280}"/>
              </a:ext>
            </a:extLst>
          </p:cNvPr>
          <p:cNvSpPr txBox="1"/>
          <p:nvPr/>
        </p:nvSpPr>
        <p:spPr>
          <a:xfrm>
            <a:off x="1366123" y="688048"/>
            <a:ext cx="6400800" cy="461665"/>
          </a:xfrm>
          <a:prstGeom prst="rect">
            <a:avLst/>
          </a:prstGeom>
          <a:noFill/>
        </p:spPr>
        <p:txBody>
          <a:bodyPr wrap="square">
            <a:spAutoFit/>
          </a:bodyPr>
          <a:lstStyle/>
          <a:p>
            <a:pPr fontAlgn="base">
              <a:spcAft>
                <a:spcPts val="2400"/>
              </a:spcAft>
            </a:pPr>
            <a:r>
              <a:rPr lang="pt-BR" sz="2400">
                <a:solidFill>
                  <a:schemeClr val="accent4"/>
                </a:solidFill>
                <a:latin typeface="Montserrat" panose="00000500000000000000" pitchFamily="2" charset="0"/>
              </a:rPr>
              <a:t>Diferença de 7 dias e Autocorrelação</a:t>
            </a:r>
            <a:endParaRPr lang="pt-BR" sz="2400" b="0" i="0">
              <a:solidFill>
                <a:schemeClr val="accent4"/>
              </a:solidFill>
              <a:effectLst/>
              <a:latin typeface="Montserrat" panose="00000500000000000000" pitchFamily="2" charset="0"/>
            </a:endParaRPr>
          </a:p>
        </p:txBody>
      </p:sp>
      <mc:AlternateContent xmlns:mc="http://schemas.openxmlformats.org/markup-compatibility/2006">
        <mc:Choice xmlns:a14="http://schemas.microsoft.com/office/drawing/2010/main" Requires="a14">
          <p:sp>
            <p:nvSpPr>
              <p:cNvPr id="3" name="CaixaDeTexto 2">
                <a:extLst>
                  <a:ext uri="{FF2B5EF4-FFF2-40B4-BE49-F238E27FC236}">
                    <a16:creationId xmlns:a16="http://schemas.microsoft.com/office/drawing/2014/main" id="{195474D7-25FE-76F6-DAC6-F28FEB76EDF0}"/>
                  </a:ext>
                </a:extLst>
              </p:cNvPr>
              <p:cNvSpPr txBox="1"/>
              <p:nvPr/>
            </p:nvSpPr>
            <p:spPr>
              <a:xfrm>
                <a:off x="331841" y="1415448"/>
                <a:ext cx="5931308" cy="1477328"/>
              </a:xfrm>
              <a:prstGeom prst="rect">
                <a:avLst/>
              </a:prstGeom>
              <a:noFill/>
            </p:spPr>
            <p:txBody>
              <a:bodyPr wrap="square">
                <a:spAutoFit/>
              </a:bodyPr>
              <a:lstStyle/>
              <a:p>
                <a:r>
                  <a:rPr lang="pt-BR">
                    <a:latin typeface="Montserrat" panose="00000500000000000000" pitchFamily="2" charset="0"/>
                  </a:rPr>
                  <a:t>Para visualizar a qualidade dessa previsão ingênua, sobrepomos a série original com a série defasada em 7 dias e analisamos a diferença entre elas. A diferença entre o valor no tempo </a:t>
                </a:r>
                <a14:m>
                  <m:oMath xmlns:m="http://schemas.openxmlformats.org/officeDocument/2006/math">
                    <m:r>
                      <a:rPr lang="pt-BR" i="1">
                        <a:latin typeface="Cambria Math" panose="02040503050406030204" pitchFamily="18" charset="0"/>
                      </a:rPr>
                      <m:t>𝑡</m:t>
                    </m:r>
                  </m:oMath>
                </a14:m>
                <a:r>
                  <a:rPr lang="pt-BR">
                    <a:latin typeface="Montserrat" panose="00000500000000000000" pitchFamily="2" charset="0"/>
                  </a:rPr>
                  <a:t>e no tempo </a:t>
                </a:r>
                <a14:m>
                  <m:oMath xmlns:m="http://schemas.openxmlformats.org/officeDocument/2006/math">
                    <m:r>
                      <a:rPr lang="pt-BR" i="1">
                        <a:latin typeface="Cambria Math" panose="02040503050406030204" pitchFamily="18" charset="0"/>
                      </a:rPr>
                      <m:t>𝑡</m:t>
                    </m:r>
                    <m:r>
                      <a:rPr lang="pt-BR" i="0">
                        <a:latin typeface="Cambria Math" panose="02040503050406030204" pitchFamily="18" charset="0"/>
                      </a:rPr>
                      <m:t>−</m:t>
                    </m:r>
                    <m:r>
                      <a:rPr lang="pt-BR" i="0">
                        <a:latin typeface="Cambria Math" panose="02040503050406030204" pitchFamily="18" charset="0"/>
                      </a:rPr>
                      <m:t>7</m:t>
                    </m:r>
                  </m:oMath>
                </a14:m>
                <a:r>
                  <a:rPr lang="pt-BR">
                    <a:latin typeface="Montserrat" panose="00000500000000000000" pitchFamily="2" charset="0"/>
                  </a:rPr>
                  <a:t>é chamada de diferenciação.</a:t>
                </a:r>
              </a:p>
            </p:txBody>
          </p:sp>
        </mc:Choice>
        <mc:Fallback>
          <p:sp>
            <p:nvSpPr>
              <p:cNvPr id="3" name="CaixaDeTexto 2">
                <a:extLst>
                  <a:ext uri="{FF2B5EF4-FFF2-40B4-BE49-F238E27FC236}">
                    <a16:creationId xmlns:a16="http://schemas.microsoft.com/office/drawing/2014/main" id="{195474D7-25FE-76F6-DAC6-F28FEB76EDF0}"/>
                  </a:ext>
                </a:extLst>
              </p:cNvPr>
              <p:cNvSpPr txBox="1">
                <a:spLocks noRot="1" noChangeAspect="1" noMove="1" noResize="1" noEditPoints="1" noAdjustHandles="1" noChangeArrowheads="1" noChangeShapeType="1" noTextEdit="1"/>
              </p:cNvSpPr>
              <p:nvPr/>
            </p:nvSpPr>
            <p:spPr>
              <a:xfrm>
                <a:off x="331841" y="1415448"/>
                <a:ext cx="5931308" cy="1477328"/>
              </a:xfrm>
              <a:prstGeom prst="rect">
                <a:avLst/>
              </a:prstGeom>
              <a:blipFill>
                <a:blip r:embed="rId2"/>
                <a:stretch>
                  <a:fillRect l="-822" t="-2058" r="-617"/>
                </a:stretch>
              </a:blipFill>
            </p:spPr>
            <p:txBody>
              <a:bodyPr/>
              <a:lstStyle/>
              <a:p>
                <a:r>
                  <a:rPr lang="en-US">
                    <a:noFill/>
                  </a:rPr>
                  <a:t> </a:t>
                </a:r>
              </a:p>
            </p:txBody>
          </p:sp>
        </mc:Fallback>
      </mc:AlternateContent>
      <p:pic>
        <p:nvPicPr>
          <p:cNvPr id="6" name="Imagem 5" descr="Texto&#10;&#10;O conteúdo gerado por IA pode estar incorreto.">
            <a:extLst>
              <a:ext uri="{FF2B5EF4-FFF2-40B4-BE49-F238E27FC236}">
                <a16:creationId xmlns:a16="http://schemas.microsoft.com/office/drawing/2014/main" id="{A3E839DB-7F02-9808-CAB7-83CDF86AF8F2}"/>
              </a:ext>
            </a:extLst>
          </p:cNvPr>
          <p:cNvPicPr>
            <a:picLocks noChangeAspect="1"/>
          </p:cNvPicPr>
          <p:nvPr/>
        </p:nvPicPr>
        <p:blipFill>
          <a:blip r:embed="rId3"/>
          <a:stretch>
            <a:fillRect/>
          </a:stretch>
        </p:blipFill>
        <p:spPr>
          <a:xfrm>
            <a:off x="726022" y="3007119"/>
            <a:ext cx="4801270" cy="1581371"/>
          </a:xfrm>
          <a:prstGeom prst="rect">
            <a:avLst/>
          </a:prstGeom>
        </p:spPr>
      </p:pic>
      <p:sp>
        <p:nvSpPr>
          <p:cNvPr id="11" name="CaixaDeTexto 10">
            <a:extLst>
              <a:ext uri="{FF2B5EF4-FFF2-40B4-BE49-F238E27FC236}">
                <a16:creationId xmlns:a16="http://schemas.microsoft.com/office/drawing/2014/main" id="{5ACDEB96-0BDC-345E-A9AA-04817BB20428}"/>
              </a:ext>
            </a:extLst>
          </p:cNvPr>
          <p:cNvSpPr txBox="1"/>
          <p:nvPr/>
        </p:nvSpPr>
        <p:spPr>
          <a:xfrm>
            <a:off x="331840" y="4750182"/>
            <a:ext cx="6049295" cy="1477328"/>
          </a:xfrm>
          <a:prstGeom prst="rect">
            <a:avLst/>
          </a:prstGeom>
          <a:noFill/>
        </p:spPr>
        <p:txBody>
          <a:bodyPr wrap="square">
            <a:spAutoFit/>
          </a:bodyPr>
          <a:lstStyle/>
          <a:p>
            <a:r>
              <a:rPr lang="pt-BR">
                <a:latin typeface="Montserrat" panose="00000500000000000000" pitchFamily="2" charset="0"/>
              </a:rPr>
              <a:t>No painel superior, vemos que a série defasada acompanha muito de perto a série original. No painel inferior, as diferenças são pequenas na maior parte do tempo, indicando forte autocorrelação.</a:t>
            </a:r>
          </a:p>
        </p:txBody>
      </p:sp>
      <p:pic>
        <p:nvPicPr>
          <p:cNvPr id="13" name="Imagem 12" descr="Gráfico, Gráfico de linhas&#10;&#10;O conteúdo gerado por IA pode estar incorreto.">
            <a:extLst>
              <a:ext uri="{FF2B5EF4-FFF2-40B4-BE49-F238E27FC236}">
                <a16:creationId xmlns:a16="http://schemas.microsoft.com/office/drawing/2014/main" id="{356F43E2-31A9-A57B-A5FF-DCFDD2914217}"/>
              </a:ext>
            </a:extLst>
          </p:cNvPr>
          <p:cNvPicPr>
            <a:picLocks noChangeAspect="1"/>
          </p:cNvPicPr>
          <p:nvPr/>
        </p:nvPicPr>
        <p:blipFill>
          <a:blip r:embed="rId4"/>
          <a:stretch>
            <a:fillRect/>
          </a:stretch>
        </p:blipFill>
        <p:spPr>
          <a:xfrm>
            <a:off x="6513201" y="1415448"/>
            <a:ext cx="4801269" cy="4163006"/>
          </a:xfrm>
          <a:prstGeom prst="rect">
            <a:avLst/>
          </a:prstGeom>
        </p:spPr>
      </p:pic>
    </p:spTree>
    <p:extLst>
      <p:ext uri="{BB962C8B-B14F-4D97-AF65-F5344CB8AC3E}">
        <p14:creationId xmlns:p14="http://schemas.microsoft.com/office/powerpoint/2010/main" val="7676288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1468BB-B6F8-4857-0329-E997D2DA7A7A}"/>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86860356-44A2-2DAE-7293-5E1884A28D6E}"/>
              </a:ext>
            </a:extLst>
          </p:cNvPr>
          <p:cNvSpPr txBox="1"/>
          <p:nvPr/>
        </p:nvSpPr>
        <p:spPr>
          <a:xfrm>
            <a:off x="1366123" y="688048"/>
            <a:ext cx="6400800" cy="461665"/>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Efeito de Feriados na Série Temporal</a:t>
            </a:r>
          </a:p>
        </p:txBody>
      </p:sp>
      <p:sp>
        <p:nvSpPr>
          <p:cNvPr id="4" name="CaixaDeTexto 3">
            <a:extLst>
              <a:ext uri="{FF2B5EF4-FFF2-40B4-BE49-F238E27FC236}">
                <a16:creationId xmlns:a16="http://schemas.microsoft.com/office/drawing/2014/main" id="{2304A5C2-073C-5632-8FB1-EC461C84F83F}"/>
              </a:ext>
            </a:extLst>
          </p:cNvPr>
          <p:cNvSpPr txBox="1"/>
          <p:nvPr/>
        </p:nvSpPr>
        <p:spPr>
          <a:xfrm>
            <a:off x="291280" y="1771106"/>
            <a:ext cx="11609439" cy="646331"/>
          </a:xfrm>
          <a:prstGeom prst="rect">
            <a:avLst/>
          </a:prstGeom>
          <a:noFill/>
        </p:spPr>
        <p:txBody>
          <a:bodyPr wrap="square">
            <a:spAutoFit/>
          </a:bodyPr>
          <a:lstStyle/>
          <a:p>
            <a:r>
              <a:rPr lang="pt-BR">
                <a:latin typeface="Montserrat" panose="00000500000000000000" pitchFamily="2" charset="0"/>
              </a:rPr>
              <a:t>No final de maio, observamos diferenças maiores. Para entender o motivo, analisamos o tipo de dia nesse período.</a:t>
            </a:r>
          </a:p>
        </p:txBody>
      </p:sp>
      <p:pic>
        <p:nvPicPr>
          <p:cNvPr id="18" name="Imagem 17">
            <a:extLst>
              <a:ext uri="{FF2B5EF4-FFF2-40B4-BE49-F238E27FC236}">
                <a16:creationId xmlns:a16="http://schemas.microsoft.com/office/drawing/2014/main" id="{9E36CF7F-5A76-2567-49AD-D8B5F1739AC7}"/>
              </a:ext>
            </a:extLst>
          </p:cNvPr>
          <p:cNvPicPr>
            <a:picLocks noChangeAspect="1"/>
          </p:cNvPicPr>
          <p:nvPr/>
        </p:nvPicPr>
        <p:blipFill>
          <a:blip r:embed="rId2"/>
          <a:stretch>
            <a:fillRect/>
          </a:stretch>
        </p:blipFill>
        <p:spPr>
          <a:xfrm>
            <a:off x="2257022" y="2745798"/>
            <a:ext cx="7677956" cy="1022554"/>
          </a:xfrm>
          <a:prstGeom prst="rect">
            <a:avLst/>
          </a:prstGeom>
        </p:spPr>
      </p:pic>
      <p:sp>
        <p:nvSpPr>
          <p:cNvPr id="24" name="CaixaDeTexto 23">
            <a:extLst>
              <a:ext uri="{FF2B5EF4-FFF2-40B4-BE49-F238E27FC236}">
                <a16:creationId xmlns:a16="http://schemas.microsoft.com/office/drawing/2014/main" id="{545BCB43-2B7D-D1B2-AC2C-58B84B0EA12F}"/>
              </a:ext>
            </a:extLst>
          </p:cNvPr>
          <p:cNvSpPr txBox="1"/>
          <p:nvPr/>
        </p:nvSpPr>
        <p:spPr>
          <a:xfrm>
            <a:off x="291280" y="4197129"/>
            <a:ext cx="11359946" cy="923330"/>
          </a:xfrm>
          <a:prstGeom prst="rect">
            <a:avLst/>
          </a:prstGeom>
          <a:noFill/>
        </p:spPr>
        <p:txBody>
          <a:bodyPr wrap="square">
            <a:spAutoFit/>
          </a:bodyPr>
          <a:lstStyle/>
          <a:p>
            <a:r>
              <a:rPr lang="pt-BR">
                <a:latin typeface="Montserrat" panose="00000500000000000000" pitchFamily="2" charset="0"/>
              </a:rPr>
              <a:t>Os resultados indicam um sábado seguido por dois dias classificados como domingo ou feriado. De fato, esse período corresponde ao feriado de Memorial Day nos Estados Unidos. Isso mostra como feriados quebram o padrão semanal e afetam a precisão da previsão ingênua.</a:t>
            </a:r>
          </a:p>
        </p:txBody>
      </p:sp>
    </p:spTree>
    <p:extLst>
      <p:ext uri="{BB962C8B-B14F-4D97-AF65-F5344CB8AC3E}">
        <p14:creationId xmlns:p14="http://schemas.microsoft.com/office/powerpoint/2010/main" val="32630371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711B3-5681-C4DE-D3F2-F9A7EBBF9583}"/>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9CA70721-C87B-B00D-3D4A-A746DB44914B}"/>
              </a:ext>
            </a:extLst>
          </p:cNvPr>
          <p:cNvSpPr txBox="1"/>
          <p:nvPr/>
        </p:nvSpPr>
        <p:spPr>
          <a:xfrm>
            <a:off x="1347019" y="650428"/>
            <a:ext cx="6272420" cy="830997"/>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Avaliação da Previsão: Erro Absoluto Médio (MAE)</a:t>
            </a:r>
          </a:p>
        </p:txBody>
      </p:sp>
      <p:sp>
        <p:nvSpPr>
          <p:cNvPr id="4" name="CaixaDeTexto 3">
            <a:extLst>
              <a:ext uri="{FF2B5EF4-FFF2-40B4-BE49-F238E27FC236}">
                <a16:creationId xmlns:a16="http://schemas.microsoft.com/office/drawing/2014/main" id="{2671BDBA-79B9-86AF-CC2F-6E2BBDACF788}"/>
              </a:ext>
            </a:extLst>
          </p:cNvPr>
          <p:cNvSpPr txBox="1"/>
          <p:nvPr/>
        </p:nvSpPr>
        <p:spPr>
          <a:xfrm>
            <a:off x="573959" y="2076682"/>
            <a:ext cx="11336593" cy="646331"/>
          </a:xfrm>
          <a:prstGeom prst="rect">
            <a:avLst/>
          </a:prstGeom>
          <a:noFill/>
        </p:spPr>
        <p:txBody>
          <a:bodyPr wrap="square">
            <a:spAutoFit/>
          </a:bodyPr>
          <a:lstStyle/>
          <a:p>
            <a:r>
              <a:rPr lang="pt-BR">
                <a:latin typeface="Montserrat" panose="00000500000000000000" pitchFamily="2" charset="0"/>
              </a:rPr>
              <a:t>Para quantificar a qualidade da previsão, calculamos o erro absoluto médio ao longo dos três meses analisados</a:t>
            </a:r>
            <a:r>
              <a:rPr lang="pt-BR"/>
              <a:t>.</a:t>
            </a:r>
            <a:endParaRPr lang="pt-BR">
              <a:latin typeface="Montserrat" panose="00000500000000000000" pitchFamily="2" charset="0"/>
            </a:endParaRPr>
          </a:p>
        </p:txBody>
      </p:sp>
      <p:pic>
        <p:nvPicPr>
          <p:cNvPr id="3" name="Imagem 2">
            <a:extLst>
              <a:ext uri="{FF2B5EF4-FFF2-40B4-BE49-F238E27FC236}">
                <a16:creationId xmlns:a16="http://schemas.microsoft.com/office/drawing/2014/main" id="{22C32220-D707-5543-9428-74D463564B95}"/>
              </a:ext>
            </a:extLst>
          </p:cNvPr>
          <p:cNvPicPr>
            <a:picLocks noChangeAspect="1"/>
          </p:cNvPicPr>
          <p:nvPr/>
        </p:nvPicPr>
        <p:blipFill>
          <a:blip r:embed="rId2"/>
          <a:stretch>
            <a:fillRect/>
          </a:stretch>
        </p:blipFill>
        <p:spPr>
          <a:xfrm>
            <a:off x="4316361" y="3116372"/>
            <a:ext cx="2979174" cy="1018616"/>
          </a:xfrm>
          <a:prstGeom prst="rect">
            <a:avLst/>
          </a:prstGeom>
        </p:spPr>
      </p:pic>
      <p:sp>
        <p:nvSpPr>
          <p:cNvPr id="13" name="CaixaDeTexto 12">
            <a:extLst>
              <a:ext uri="{FF2B5EF4-FFF2-40B4-BE49-F238E27FC236}">
                <a16:creationId xmlns:a16="http://schemas.microsoft.com/office/drawing/2014/main" id="{A28773FA-DD99-A665-EC4E-8483143F1986}"/>
              </a:ext>
            </a:extLst>
          </p:cNvPr>
          <p:cNvSpPr txBox="1"/>
          <p:nvPr/>
        </p:nvSpPr>
        <p:spPr>
          <a:xfrm>
            <a:off x="471948" y="4610932"/>
            <a:ext cx="11336593" cy="646331"/>
          </a:xfrm>
          <a:prstGeom prst="rect">
            <a:avLst/>
          </a:prstGeom>
          <a:noFill/>
        </p:spPr>
        <p:txBody>
          <a:bodyPr wrap="square">
            <a:spAutoFit/>
          </a:bodyPr>
          <a:lstStyle/>
          <a:p>
            <a:r>
              <a:rPr lang="pt-BR">
                <a:latin typeface="Montserrat" panose="00000500000000000000" pitchFamily="2" charset="0"/>
              </a:rPr>
              <a:t>O erro médio é de aproximadamente 43.916 passageiros para ônibus e 42.143 para trens. Embora esses valores pareçam grandes, eles precisam ser interpretados à luz da escala dos dados.</a:t>
            </a:r>
          </a:p>
        </p:txBody>
      </p:sp>
    </p:spTree>
    <p:extLst>
      <p:ext uri="{BB962C8B-B14F-4D97-AF65-F5344CB8AC3E}">
        <p14:creationId xmlns:p14="http://schemas.microsoft.com/office/powerpoint/2010/main" val="33218862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31EAF3-0E07-ACEF-7BF6-B6110A2E37B0}"/>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BE33DD38-707C-01ED-EADD-28EB8F006EA8}"/>
              </a:ext>
            </a:extLst>
          </p:cNvPr>
          <p:cNvSpPr txBox="1"/>
          <p:nvPr/>
        </p:nvSpPr>
        <p:spPr>
          <a:xfrm>
            <a:off x="1347019" y="650428"/>
            <a:ext cx="6272420" cy="830997"/>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Avaliação Relativa: Erro percentual médio (MAPE)</a:t>
            </a:r>
          </a:p>
        </p:txBody>
      </p:sp>
      <p:sp>
        <p:nvSpPr>
          <p:cNvPr id="4" name="CaixaDeTexto 3">
            <a:extLst>
              <a:ext uri="{FF2B5EF4-FFF2-40B4-BE49-F238E27FC236}">
                <a16:creationId xmlns:a16="http://schemas.microsoft.com/office/drawing/2014/main" id="{2C90AFF5-3513-BDA3-3039-D76E8CE9566D}"/>
              </a:ext>
            </a:extLst>
          </p:cNvPr>
          <p:cNvSpPr txBox="1"/>
          <p:nvPr/>
        </p:nvSpPr>
        <p:spPr>
          <a:xfrm>
            <a:off x="471949" y="2076682"/>
            <a:ext cx="11438604" cy="646331"/>
          </a:xfrm>
          <a:prstGeom prst="rect">
            <a:avLst/>
          </a:prstGeom>
          <a:noFill/>
        </p:spPr>
        <p:txBody>
          <a:bodyPr wrap="square">
            <a:spAutoFit/>
          </a:bodyPr>
          <a:lstStyle/>
          <a:p>
            <a:r>
              <a:rPr lang="pt-BR">
                <a:latin typeface="Montserrat" panose="00000500000000000000" pitchFamily="2" charset="0"/>
              </a:rPr>
              <a:t>Para colocar os erros em perspectiva, dividimos o erro absoluto pelos valores reais e calculamos a média</a:t>
            </a:r>
            <a:r>
              <a:rPr lang="pt-BR"/>
              <a:t>.</a:t>
            </a:r>
            <a:endParaRPr lang="pt-BR">
              <a:latin typeface="Montserrat" panose="00000500000000000000" pitchFamily="2" charset="0"/>
            </a:endParaRPr>
          </a:p>
        </p:txBody>
      </p:sp>
      <p:sp>
        <p:nvSpPr>
          <p:cNvPr id="13" name="CaixaDeTexto 12">
            <a:extLst>
              <a:ext uri="{FF2B5EF4-FFF2-40B4-BE49-F238E27FC236}">
                <a16:creationId xmlns:a16="http://schemas.microsoft.com/office/drawing/2014/main" id="{9D4BFD5B-988A-262F-FE25-7D045D889A8A}"/>
              </a:ext>
            </a:extLst>
          </p:cNvPr>
          <p:cNvSpPr txBox="1"/>
          <p:nvPr/>
        </p:nvSpPr>
        <p:spPr>
          <a:xfrm>
            <a:off x="471948" y="4610932"/>
            <a:ext cx="11336593" cy="923330"/>
          </a:xfrm>
          <a:prstGeom prst="rect">
            <a:avLst/>
          </a:prstGeom>
          <a:noFill/>
        </p:spPr>
        <p:txBody>
          <a:bodyPr wrap="square">
            <a:spAutoFit/>
          </a:bodyPr>
          <a:lstStyle/>
          <a:p>
            <a:r>
              <a:rPr lang="pt-BR">
                <a:latin typeface="Montserrat" panose="00000500000000000000" pitchFamily="2" charset="0"/>
              </a:rPr>
              <a:t>O resultado é um erro percentual médio de cerca de 8,3% para ônibus e 9,0% para trens. Apesar de o MAE ser ligeiramente menor para trens, o MAPE indica que, proporcionalmente, a previsão para ônibus é um pouco melhor, pois o volume de passageiros é maior.</a:t>
            </a:r>
          </a:p>
        </p:txBody>
      </p:sp>
      <p:pic>
        <p:nvPicPr>
          <p:cNvPr id="5" name="Imagem 4" descr="Texto&#10;&#10;O conteúdo gerado por IA pode estar incorreto.">
            <a:extLst>
              <a:ext uri="{FF2B5EF4-FFF2-40B4-BE49-F238E27FC236}">
                <a16:creationId xmlns:a16="http://schemas.microsoft.com/office/drawing/2014/main" id="{8979F8A8-DDCD-A6F8-79F6-1CC43724E0F2}"/>
              </a:ext>
            </a:extLst>
          </p:cNvPr>
          <p:cNvPicPr>
            <a:picLocks noChangeAspect="1"/>
          </p:cNvPicPr>
          <p:nvPr/>
        </p:nvPicPr>
        <p:blipFill>
          <a:blip r:embed="rId2"/>
          <a:stretch>
            <a:fillRect/>
          </a:stretch>
        </p:blipFill>
        <p:spPr>
          <a:xfrm>
            <a:off x="3736258" y="2900109"/>
            <a:ext cx="4788310" cy="1347426"/>
          </a:xfrm>
          <a:prstGeom prst="rect">
            <a:avLst/>
          </a:prstGeom>
        </p:spPr>
      </p:pic>
    </p:spTree>
    <p:extLst>
      <p:ext uri="{BB962C8B-B14F-4D97-AF65-F5344CB8AC3E}">
        <p14:creationId xmlns:p14="http://schemas.microsoft.com/office/powerpoint/2010/main" val="5546762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A24B7-3B66-E258-6BD2-147AE89BC113}"/>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F27CA3D4-889F-EA5F-1A9D-4FFFD0D1E501}"/>
              </a:ext>
            </a:extLst>
          </p:cNvPr>
          <p:cNvSpPr txBox="1"/>
          <p:nvPr/>
        </p:nvSpPr>
        <p:spPr>
          <a:xfrm>
            <a:off x="1425677" y="394790"/>
            <a:ext cx="6272420" cy="830997"/>
          </a:xfrm>
          <a:prstGeom prst="rect">
            <a:avLst/>
          </a:prstGeom>
          <a:noFill/>
        </p:spPr>
        <p:txBody>
          <a:bodyPr wrap="square">
            <a:spAutoFit/>
          </a:bodyPr>
          <a:lstStyle/>
          <a:p>
            <a:pPr fontAlgn="base">
              <a:spcAft>
                <a:spcPts val="2400"/>
              </a:spcAft>
            </a:pPr>
            <a:r>
              <a:rPr lang="pt-BR" sz="2400">
                <a:solidFill>
                  <a:schemeClr val="accent4"/>
                </a:solidFill>
                <a:latin typeface="Montserrat" panose="00000500000000000000" pitchFamily="2" charset="0"/>
              </a:rPr>
              <a:t>Análise de Sazonalidade Anual e Tendência</a:t>
            </a:r>
            <a:endParaRPr lang="pt-BR" sz="2400" b="0" i="0">
              <a:solidFill>
                <a:schemeClr val="accent4"/>
              </a:solidFill>
              <a:effectLst/>
              <a:latin typeface="Montserrat" panose="00000500000000000000" pitchFamily="2" charset="0"/>
            </a:endParaRPr>
          </a:p>
        </p:txBody>
      </p:sp>
      <p:sp>
        <p:nvSpPr>
          <p:cNvPr id="4" name="CaixaDeTexto 3">
            <a:extLst>
              <a:ext uri="{FF2B5EF4-FFF2-40B4-BE49-F238E27FC236}">
                <a16:creationId xmlns:a16="http://schemas.microsoft.com/office/drawing/2014/main" id="{7EE83076-F0B7-6499-6C9C-AB41ABC79A97}"/>
              </a:ext>
            </a:extLst>
          </p:cNvPr>
          <p:cNvSpPr txBox="1"/>
          <p:nvPr/>
        </p:nvSpPr>
        <p:spPr>
          <a:xfrm>
            <a:off x="422787" y="1642438"/>
            <a:ext cx="5997679" cy="1200329"/>
          </a:xfrm>
          <a:prstGeom prst="rect">
            <a:avLst/>
          </a:prstGeom>
          <a:noFill/>
        </p:spPr>
        <p:txBody>
          <a:bodyPr wrap="square">
            <a:spAutoFit/>
          </a:bodyPr>
          <a:lstStyle/>
          <a:p>
            <a:r>
              <a:rPr lang="pt-BR">
                <a:latin typeface="Montserrat" panose="00000500000000000000" pitchFamily="2" charset="0"/>
              </a:rPr>
              <a:t>Agora analisamos a série em uma escala mais longa, de 2001 a 2019, utilizando médias mensais e uma média móvel de 12 meses para evidenciar tendências de longo prazo.</a:t>
            </a:r>
          </a:p>
        </p:txBody>
      </p:sp>
      <p:pic>
        <p:nvPicPr>
          <p:cNvPr id="6" name="Imagem 5" descr="Texto&#10;&#10;O conteúdo gerado por IA pode estar incorreto.">
            <a:extLst>
              <a:ext uri="{FF2B5EF4-FFF2-40B4-BE49-F238E27FC236}">
                <a16:creationId xmlns:a16="http://schemas.microsoft.com/office/drawing/2014/main" id="{A0A387FE-8470-0F83-A3E1-507B5D5AA503}"/>
              </a:ext>
            </a:extLst>
          </p:cNvPr>
          <p:cNvPicPr>
            <a:picLocks noChangeAspect="1"/>
          </p:cNvPicPr>
          <p:nvPr/>
        </p:nvPicPr>
        <p:blipFill>
          <a:blip r:embed="rId2"/>
          <a:stretch>
            <a:fillRect/>
          </a:stretch>
        </p:blipFill>
        <p:spPr>
          <a:xfrm>
            <a:off x="685045" y="3062631"/>
            <a:ext cx="5410955" cy="1676634"/>
          </a:xfrm>
          <a:prstGeom prst="rect">
            <a:avLst/>
          </a:prstGeom>
        </p:spPr>
      </p:pic>
      <p:sp>
        <p:nvSpPr>
          <p:cNvPr id="19" name="CaixaDeTexto 18">
            <a:extLst>
              <a:ext uri="{FF2B5EF4-FFF2-40B4-BE49-F238E27FC236}">
                <a16:creationId xmlns:a16="http://schemas.microsoft.com/office/drawing/2014/main" id="{AEDD0E9E-0EC3-FAAE-525F-F6531C4A79CD}"/>
              </a:ext>
            </a:extLst>
          </p:cNvPr>
          <p:cNvSpPr txBox="1"/>
          <p:nvPr/>
        </p:nvSpPr>
        <p:spPr>
          <a:xfrm>
            <a:off x="422787" y="5215562"/>
            <a:ext cx="6395882" cy="923330"/>
          </a:xfrm>
          <a:prstGeom prst="rect">
            <a:avLst/>
          </a:prstGeom>
          <a:noFill/>
        </p:spPr>
        <p:txBody>
          <a:bodyPr wrap="square">
            <a:spAutoFit/>
          </a:bodyPr>
          <a:lstStyle/>
          <a:p>
            <a:r>
              <a:rPr lang="pt-BR">
                <a:latin typeface="Montserrat" panose="00000500000000000000" pitchFamily="2" charset="0"/>
              </a:rPr>
              <a:t>O gráfico mostra padrões sazonais anuais claros, especialmente na série de trens, além de tendências de longo prazo.</a:t>
            </a:r>
          </a:p>
        </p:txBody>
      </p:sp>
      <p:pic>
        <p:nvPicPr>
          <p:cNvPr id="21" name="Imagem 20" descr="Gráfico, Gráfico de linhas&#10;&#10;O conteúdo gerado por IA pode estar incorreto.">
            <a:extLst>
              <a:ext uri="{FF2B5EF4-FFF2-40B4-BE49-F238E27FC236}">
                <a16:creationId xmlns:a16="http://schemas.microsoft.com/office/drawing/2014/main" id="{8008C41D-E8E1-87EE-5A24-9C86F4579F67}"/>
              </a:ext>
            </a:extLst>
          </p:cNvPr>
          <p:cNvPicPr>
            <a:picLocks noChangeAspect="1"/>
          </p:cNvPicPr>
          <p:nvPr/>
        </p:nvPicPr>
        <p:blipFill>
          <a:blip r:embed="rId3"/>
          <a:stretch>
            <a:fillRect/>
          </a:stretch>
        </p:blipFill>
        <p:spPr>
          <a:xfrm>
            <a:off x="6818670" y="1547944"/>
            <a:ext cx="5039034" cy="3869630"/>
          </a:xfrm>
          <a:prstGeom prst="rect">
            <a:avLst/>
          </a:prstGeom>
        </p:spPr>
      </p:pic>
    </p:spTree>
    <p:extLst>
      <p:ext uri="{BB962C8B-B14F-4D97-AF65-F5344CB8AC3E}">
        <p14:creationId xmlns:p14="http://schemas.microsoft.com/office/powerpoint/2010/main" val="18773434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5353CB-136A-30F6-6A35-24BF7460FF46}"/>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F407EF9D-3BCD-CD32-C5D8-A43BAE32A941}"/>
              </a:ext>
            </a:extLst>
          </p:cNvPr>
          <p:cNvSpPr txBox="1"/>
          <p:nvPr/>
        </p:nvSpPr>
        <p:spPr>
          <a:xfrm>
            <a:off x="1425677" y="394790"/>
            <a:ext cx="6272420" cy="830997"/>
          </a:xfrm>
          <a:prstGeom prst="rect">
            <a:avLst/>
          </a:prstGeom>
          <a:noFill/>
        </p:spPr>
        <p:txBody>
          <a:bodyPr wrap="square">
            <a:spAutoFit/>
          </a:bodyPr>
          <a:lstStyle/>
          <a:p>
            <a:pPr fontAlgn="base">
              <a:spcAft>
                <a:spcPts val="2400"/>
              </a:spcAft>
            </a:pPr>
            <a:r>
              <a:rPr lang="pt-BR" sz="2400">
                <a:solidFill>
                  <a:schemeClr val="accent4"/>
                </a:solidFill>
                <a:latin typeface="Montserrat" panose="00000500000000000000" pitchFamily="2" charset="0"/>
              </a:rPr>
              <a:t>Diferenciação Anual e </a:t>
            </a:r>
            <a:r>
              <a:rPr lang="pt-BR" sz="2400" err="1">
                <a:solidFill>
                  <a:schemeClr val="accent4"/>
                </a:solidFill>
                <a:latin typeface="Montserrat" panose="00000500000000000000" pitchFamily="2" charset="0"/>
              </a:rPr>
              <a:t>Estacionaridade</a:t>
            </a:r>
            <a:r>
              <a:rPr lang="pt-BR" sz="2400">
                <a:solidFill>
                  <a:schemeClr val="accent4"/>
                </a:solidFill>
                <a:latin typeface="Montserrat" panose="00000500000000000000" pitchFamily="2" charset="0"/>
              </a:rPr>
              <a:t>	</a:t>
            </a:r>
            <a:endParaRPr lang="pt-BR" sz="2400" b="0" i="0">
              <a:solidFill>
                <a:schemeClr val="accent4"/>
              </a:solidFill>
              <a:effectLst/>
              <a:latin typeface="Montserrat" panose="00000500000000000000" pitchFamily="2" charset="0"/>
            </a:endParaRPr>
          </a:p>
        </p:txBody>
      </p:sp>
      <p:sp>
        <p:nvSpPr>
          <p:cNvPr id="4" name="CaixaDeTexto 3">
            <a:extLst>
              <a:ext uri="{FF2B5EF4-FFF2-40B4-BE49-F238E27FC236}">
                <a16:creationId xmlns:a16="http://schemas.microsoft.com/office/drawing/2014/main" id="{327A7EC2-ADBB-9A94-910A-902C0B3077F6}"/>
              </a:ext>
            </a:extLst>
          </p:cNvPr>
          <p:cNvSpPr txBox="1"/>
          <p:nvPr/>
        </p:nvSpPr>
        <p:spPr>
          <a:xfrm>
            <a:off x="543233" y="1763972"/>
            <a:ext cx="5997679" cy="923330"/>
          </a:xfrm>
          <a:prstGeom prst="rect">
            <a:avLst/>
          </a:prstGeom>
          <a:noFill/>
        </p:spPr>
        <p:txBody>
          <a:bodyPr wrap="square">
            <a:spAutoFit/>
          </a:bodyPr>
          <a:lstStyle/>
          <a:p>
            <a:r>
              <a:rPr lang="pt-BR">
                <a:latin typeface="Montserrat" panose="00000500000000000000" pitchFamily="2" charset="0"/>
              </a:rPr>
              <a:t>Aplicamos agora a diferenciação de 12 meses para remover tanto a sazonalidade anual quanto a tendência</a:t>
            </a:r>
            <a:r>
              <a:rPr lang="pt-BR"/>
              <a:t>.</a:t>
            </a:r>
            <a:endParaRPr lang="pt-BR">
              <a:latin typeface="Montserrat" panose="00000500000000000000" pitchFamily="2" charset="0"/>
            </a:endParaRPr>
          </a:p>
        </p:txBody>
      </p:sp>
      <p:pic>
        <p:nvPicPr>
          <p:cNvPr id="3" name="Imagem 2">
            <a:extLst>
              <a:ext uri="{FF2B5EF4-FFF2-40B4-BE49-F238E27FC236}">
                <a16:creationId xmlns:a16="http://schemas.microsoft.com/office/drawing/2014/main" id="{87CC9F52-1D83-1D4D-1748-55F13988FCF7}"/>
              </a:ext>
            </a:extLst>
          </p:cNvPr>
          <p:cNvPicPr>
            <a:picLocks noChangeAspect="1"/>
          </p:cNvPicPr>
          <p:nvPr/>
        </p:nvPicPr>
        <p:blipFill>
          <a:blip r:embed="rId2"/>
          <a:stretch>
            <a:fillRect/>
          </a:stretch>
        </p:blipFill>
        <p:spPr>
          <a:xfrm>
            <a:off x="846992" y="3165666"/>
            <a:ext cx="5249008" cy="552527"/>
          </a:xfrm>
          <a:prstGeom prst="rect">
            <a:avLst/>
          </a:prstGeom>
        </p:spPr>
      </p:pic>
      <p:sp>
        <p:nvSpPr>
          <p:cNvPr id="7" name="CaixaDeTexto 6">
            <a:extLst>
              <a:ext uri="{FF2B5EF4-FFF2-40B4-BE49-F238E27FC236}">
                <a16:creationId xmlns:a16="http://schemas.microsoft.com/office/drawing/2014/main" id="{B51DB646-7F07-9FD0-91CD-1AFB5DCABCA0}"/>
              </a:ext>
            </a:extLst>
          </p:cNvPr>
          <p:cNvSpPr txBox="1"/>
          <p:nvPr/>
        </p:nvSpPr>
        <p:spPr>
          <a:xfrm>
            <a:off x="621891" y="4089823"/>
            <a:ext cx="6395882" cy="1477328"/>
          </a:xfrm>
          <a:prstGeom prst="rect">
            <a:avLst/>
          </a:prstGeom>
          <a:noFill/>
        </p:spPr>
        <p:txBody>
          <a:bodyPr wrap="square">
            <a:spAutoFit/>
          </a:bodyPr>
          <a:lstStyle/>
          <a:p>
            <a:r>
              <a:rPr lang="pt-BR">
                <a:latin typeface="Montserrat" panose="00000500000000000000" pitchFamily="2" charset="0"/>
              </a:rPr>
              <a:t>O gráfico resultante mostra uma série muito mais estável, sem padrões sazonais evidentes. A diferenciação transforma a série em algo mais próximo de uma série estacionária, o que facilita a modelagem.</a:t>
            </a:r>
          </a:p>
        </p:txBody>
      </p:sp>
      <p:pic>
        <p:nvPicPr>
          <p:cNvPr id="9" name="Imagem 8" descr="Gráfico&#10;&#10;O conteúdo gerado por IA pode estar incorreto.">
            <a:extLst>
              <a:ext uri="{FF2B5EF4-FFF2-40B4-BE49-F238E27FC236}">
                <a16:creationId xmlns:a16="http://schemas.microsoft.com/office/drawing/2014/main" id="{0281945F-1984-E751-2FC5-DC5DC6C75B6C}"/>
              </a:ext>
            </a:extLst>
          </p:cNvPr>
          <p:cNvPicPr>
            <a:picLocks noChangeAspect="1"/>
          </p:cNvPicPr>
          <p:nvPr/>
        </p:nvPicPr>
        <p:blipFill>
          <a:blip r:embed="rId3"/>
          <a:stretch>
            <a:fillRect/>
          </a:stretch>
        </p:blipFill>
        <p:spPr>
          <a:xfrm>
            <a:off x="6939114" y="1730478"/>
            <a:ext cx="4898925" cy="3765754"/>
          </a:xfrm>
          <a:prstGeom prst="rect">
            <a:avLst/>
          </a:prstGeom>
        </p:spPr>
      </p:pic>
    </p:spTree>
    <p:extLst>
      <p:ext uri="{BB962C8B-B14F-4D97-AF65-F5344CB8AC3E}">
        <p14:creationId xmlns:p14="http://schemas.microsoft.com/office/powerpoint/2010/main" val="4475671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15CCBA-21FE-E3AE-EC2D-D95893446402}"/>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872CBCDB-AE9E-E5AD-4F73-144EBA8D4AFC}"/>
              </a:ext>
            </a:extLst>
          </p:cNvPr>
          <p:cNvSpPr txBox="1"/>
          <p:nvPr/>
        </p:nvSpPr>
        <p:spPr>
          <a:xfrm>
            <a:off x="1435509" y="679925"/>
            <a:ext cx="6272420" cy="830997"/>
          </a:xfrm>
          <a:prstGeom prst="rect">
            <a:avLst/>
          </a:prstGeom>
          <a:noFill/>
        </p:spPr>
        <p:txBody>
          <a:bodyPr wrap="square">
            <a:spAutoFit/>
          </a:bodyPr>
          <a:lstStyle/>
          <a:p>
            <a:pPr fontAlgn="base">
              <a:spcAft>
                <a:spcPts val="2400"/>
              </a:spcAft>
            </a:pPr>
            <a:r>
              <a:rPr lang="pt-BR" sz="2400">
                <a:solidFill>
                  <a:schemeClr val="accent4"/>
                </a:solidFill>
                <a:latin typeface="Montserrat" panose="00000500000000000000" pitchFamily="2" charset="0"/>
              </a:rPr>
              <a:t>Importância de Tendência Mesmo para Previsões de Curto Prazo	</a:t>
            </a:r>
            <a:endParaRPr lang="pt-BR" sz="2400" b="0" i="0">
              <a:solidFill>
                <a:schemeClr val="accent4"/>
              </a:solidFill>
              <a:effectLst/>
              <a:latin typeface="Montserrat" panose="00000500000000000000" pitchFamily="2" charset="0"/>
            </a:endParaRPr>
          </a:p>
        </p:txBody>
      </p:sp>
      <p:sp>
        <p:nvSpPr>
          <p:cNvPr id="4" name="CaixaDeTexto 3">
            <a:extLst>
              <a:ext uri="{FF2B5EF4-FFF2-40B4-BE49-F238E27FC236}">
                <a16:creationId xmlns:a16="http://schemas.microsoft.com/office/drawing/2014/main" id="{D7EC640C-21C7-EE5F-1058-C27DBF511AEC}"/>
              </a:ext>
            </a:extLst>
          </p:cNvPr>
          <p:cNvSpPr txBox="1"/>
          <p:nvPr/>
        </p:nvSpPr>
        <p:spPr>
          <a:xfrm>
            <a:off x="452283" y="2738650"/>
            <a:ext cx="11287433" cy="923330"/>
          </a:xfrm>
          <a:prstGeom prst="rect">
            <a:avLst/>
          </a:prstGeom>
          <a:noFill/>
        </p:spPr>
        <p:txBody>
          <a:bodyPr wrap="square">
            <a:spAutoFit/>
          </a:bodyPr>
          <a:lstStyle/>
          <a:p>
            <a:r>
              <a:rPr lang="pt-BR">
                <a:latin typeface="Montserrat" panose="00000500000000000000" pitchFamily="2" charset="0"/>
              </a:rPr>
              <a:t>Embora o objetivo seja prever apenas o dia seguinte, tendências de longo prazo ainda podem melhorar a precisão. Por exemplo, se a demanda semanal estiver caindo lentamente, ajustar a previsão ingênua para refletir essa tendência pode reduzir o erro médio ao longo do tempo.</a:t>
            </a:r>
          </a:p>
        </p:txBody>
      </p:sp>
    </p:spTree>
    <p:extLst>
      <p:ext uri="{BB962C8B-B14F-4D97-AF65-F5344CB8AC3E}">
        <p14:creationId xmlns:p14="http://schemas.microsoft.com/office/powerpoint/2010/main" val="2851544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3339BF-2D2B-92FB-447C-CCE1B382D5D7}"/>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5BA26F99-0621-0CD3-6526-C2C20E40CF40}"/>
              </a:ext>
            </a:extLst>
          </p:cNvPr>
          <p:cNvSpPr txBox="1"/>
          <p:nvPr/>
        </p:nvSpPr>
        <p:spPr>
          <a:xfrm>
            <a:off x="1390704" y="509740"/>
            <a:ext cx="6400800" cy="830997"/>
          </a:xfrm>
          <a:prstGeom prst="rect">
            <a:avLst/>
          </a:prstGeom>
          <a:noFill/>
        </p:spPr>
        <p:txBody>
          <a:bodyPr wrap="square">
            <a:spAutoFit/>
          </a:bodyPr>
          <a:lstStyle/>
          <a:p>
            <a:pPr algn="l" fontAlgn="base">
              <a:spcAft>
                <a:spcPts val="2400"/>
              </a:spcAft>
              <a:buNone/>
            </a:pPr>
            <a:r>
              <a:rPr lang="pt-BR" sz="2400" b="0" i="0">
                <a:solidFill>
                  <a:schemeClr val="accent4"/>
                </a:solidFill>
                <a:effectLst/>
                <a:latin typeface="Montserrat" panose="00000500000000000000" pitchFamily="2" charset="0"/>
              </a:rPr>
              <a:t>Motivação: prever o futuro com dados sequencias</a:t>
            </a:r>
          </a:p>
        </p:txBody>
      </p:sp>
      <p:sp>
        <p:nvSpPr>
          <p:cNvPr id="3" name="CaixaDeTexto 2">
            <a:extLst>
              <a:ext uri="{FF2B5EF4-FFF2-40B4-BE49-F238E27FC236}">
                <a16:creationId xmlns:a16="http://schemas.microsoft.com/office/drawing/2014/main" id="{223BD49D-F798-5742-0294-8C324D76857D}"/>
              </a:ext>
            </a:extLst>
          </p:cNvPr>
          <p:cNvSpPr txBox="1"/>
          <p:nvPr/>
        </p:nvSpPr>
        <p:spPr>
          <a:xfrm>
            <a:off x="383459" y="2167224"/>
            <a:ext cx="7207044" cy="3416320"/>
          </a:xfrm>
          <a:prstGeom prst="rect">
            <a:avLst/>
          </a:prstGeom>
          <a:noFill/>
        </p:spPr>
        <p:txBody>
          <a:bodyPr wrap="square">
            <a:spAutoFit/>
          </a:bodyPr>
          <a:lstStyle/>
          <a:p>
            <a:r>
              <a:rPr lang="pt-BR" b="1">
                <a:latin typeface="Montserrat" panose="00000500000000000000" pitchFamily="2" charset="0"/>
              </a:rPr>
              <a:t>Por que </a:t>
            </a:r>
            <a:r>
              <a:rPr lang="pt-BR" b="1" err="1">
                <a:latin typeface="Montserrat" panose="00000500000000000000" pitchFamily="2" charset="0"/>
              </a:rPr>
              <a:t>RNNs</a:t>
            </a:r>
            <a:r>
              <a:rPr lang="pt-BR" b="1">
                <a:latin typeface="Montserrat" panose="00000500000000000000" pitchFamily="2" charset="0"/>
              </a:rPr>
              <a:t> são especiais?</a:t>
            </a:r>
            <a:endParaRPr lang="pt-BR">
              <a:latin typeface="Montserrat" panose="00000500000000000000" pitchFamily="2" charset="0"/>
            </a:endParaRPr>
          </a:p>
          <a:p>
            <a:r>
              <a:rPr lang="pt-BR">
                <a:latin typeface="Montserrat" panose="00000500000000000000" pitchFamily="2" charset="0"/>
              </a:rPr>
              <a:t>Diferentemente de redes tradicionais, as </a:t>
            </a:r>
            <a:r>
              <a:rPr lang="pt-BR" err="1">
                <a:latin typeface="Montserrat" panose="00000500000000000000" pitchFamily="2" charset="0"/>
              </a:rPr>
              <a:t>RNNs</a:t>
            </a:r>
            <a:r>
              <a:rPr lang="pt-BR">
                <a:latin typeface="Montserrat" panose="00000500000000000000" pitchFamily="2" charset="0"/>
              </a:rPr>
              <a:t> possuem “memória”. Essa memória permite que informações anteriores influenciem as decisões atuais do modelo.</a:t>
            </a:r>
          </a:p>
          <a:p>
            <a:endParaRPr lang="pt-BR">
              <a:latin typeface="Montserrat" panose="00000500000000000000" pitchFamily="2" charset="0"/>
            </a:endParaRPr>
          </a:p>
          <a:p>
            <a:r>
              <a:rPr lang="pt-BR" b="1">
                <a:latin typeface="Montserrat" panose="00000500000000000000" pitchFamily="2" charset="0"/>
              </a:rPr>
              <a:t>Principais aplicações</a:t>
            </a:r>
            <a:br>
              <a:rPr lang="pt-BR">
                <a:latin typeface="Montserrat" panose="00000500000000000000" pitchFamily="2" charset="0"/>
              </a:rPr>
            </a:br>
            <a:r>
              <a:rPr lang="pt-BR">
                <a:latin typeface="Montserrat" panose="00000500000000000000" pitchFamily="2" charset="0"/>
              </a:rPr>
              <a:t>As </a:t>
            </a:r>
            <a:r>
              <a:rPr lang="pt-BR" err="1">
                <a:latin typeface="Montserrat" panose="00000500000000000000" pitchFamily="2" charset="0"/>
              </a:rPr>
              <a:t>RNNs</a:t>
            </a:r>
            <a:r>
              <a:rPr lang="pt-BR">
                <a:latin typeface="Montserrat" panose="00000500000000000000" pitchFamily="2" charset="0"/>
              </a:rPr>
              <a:t> são especialmente adequadas para séries temporais, como: </a:t>
            </a:r>
          </a:p>
          <a:p>
            <a:pPr marL="742950" lvl="1" indent="-285750">
              <a:buFont typeface="Wingdings" panose="05000000000000000000" pitchFamily="2" charset="2"/>
              <a:buChar char="§"/>
            </a:pPr>
            <a:r>
              <a:rPr lang="pt-BR">
                <a:latin typeface="Montserrat" panose="00000500000000000000" pitchFamily="2" charset="0"/>
              </a:rPr>
              <a:t>Número diário de usuários ativos de um site</a:t>
            </a:r>
          </a:p>
          <a:p>
            <a:pPr marL="742950" lvl="1" indent="-285750">
              <a:buFont typeface="Wingdings" panose="05000000000000000000" pitchFamily="2" charset="2"/>
              <a:buChar char="§"/>
            </a:pPr>
            <a:r>
              <a:rPr lang="pt-BR">
                <a:latin typeface="Montserrat" panose="00000500000000000000" pitchFamily="2" charset="0"/>
              </a:rPr>
              <a:t>Temperatura horária de uma cidade</a:t>
            </a:r>
          </a:p>
          <a:p>
            <a:pPr marL="742950" lvl="1" indent="-285750">
              <a:buFont typeface="Wingdings" panose="05000000000000000000" pitchFamily="2" charset="2"/>
              <a:buChar char="§"/>
            </a:pPr>
            <a:r>
              <a:rPr lang="pt-BR">
                <a:latin typeface="Montserrat" panose="00000500000000000000" pitchFamily="2" charset="0"/>
              </a:rPr>
              <a:t>Consumo diário de energia de uma residência</a:t>
            </a:r>
          </a:p>
          <a:p>
            <a:pPr marL="742950" lvl="1" indent="-285750">
              <a:buFont typeface="Wingdings" panose="05000000000000000000" pitchFamily="2" charset="2"/>
              <a:buChar char="§"/>
            </a:pPr>
            <a:r>
              <a:rPr lang="pt-BR">
                <a:latin typeface="Montserrat" panose="00000500000000000000" pitchFamily="2" charset="0"/>
              </a:rPr>
              <a:t>Trajetórias de veículos ou objetos em movimento</a:t>
            </a:r>
          </a:p>
        </p:txBody>
      </p:sp>
      <p:pic>
        <p:nvPicPr>
          <p:cNvPr id="8" name="Imagem 7" descr="Uma imagem contendo Diagrama&#10;&#10;O conteúdo gerado por IA pode estar incorreto.">
            <a:extLst>
              <a:ext uri="{FF2B5EF4-FFF2-40B4-BE49-F238E27FC236}">
                <a16:creationId xmlns:a16="http://schemas.microsoft.com/office/drawing/2014/main" id="{0EE9C7C8-4E60-F5B2-350E-DF8E5A505905}"/>
              </a:ext>
            </a:extLst>
          </p:cNvPr>
          <p:cNvPicPr>
            <a:picLocks noChangeAspect="1"/>
          </p:cNvPicPr>
          <p:nvPr/>
        </p:nvPicPr>
        <p:blipFill>
          <a:blip r:embed="rId2"/>
          <a:stretch>
            <a:fillRect/>
          </a:stretch>
        </p:blipFill>
        <p:spPr>
          <a:xfrm>
            <a:off x="7791504" y="2709762"/>
            <a:ext cx="3781064" cy="2324354"/>
          </a:xfrm>
          <a:prstGeom prst="rect">
            <a:avLst/>
          </a:prstGeom>
        </p:spPr>
      </p:pic>
    </p:spTree>
    <p:extLst>
      <p:ext uri="{BB962C8B-B14F-4D97-AF65-F5344CB8AC3E}">
        <p14:creationId xmlns:p14="http://schemas.microsoft.com/office/powerpoint/2010/main" val="24268504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212965-B718-302D-98F4-AB382C9136EB}"/>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E37FF35E-5B00-0497-0B93-BDBE7371DB72}"/>
              </a:ext>
            </a:extLst>
          </p:cNvPr>
          <p:cNvSpPr txBox="1"/>
          <p:nvPr/>
        </p:nvSpPr>
        <p:spPr>
          <a:xfrm>
            <a:off x="1390704" y="509740"/>
            <a:ext cx="6400800" cy="830997"/>
          </a:xfrm>
          <a:prstGeom prst="rect">
            <a:avLst/>
          </a:prstGeom>
          <a:noFill/>
        </p:spPr>
        <p:txBody>
          <a:bodyPr wrap="square">
            <a:spAutoFit/>
          </a:bodyPr>
          <a:lstStyle/>
          <a:p>
            <a:pPr algn="l" fontAlgn="base">
              <a:spcAft>
                <a:spcPts val="2400"/>
              </a:spcAft>
              <a:buNone/>
            </a:pPr>
            <a:r>
              <a:rPr lang="pt-BR" sz="2400" b="0" i="0">
                <a:solidFill>
                  <a:schemeClr val="accent4"/>
                </a:solidFill>
                <a:effectLst/>
                <a:latin typeface="Montserrat" panose="00000500000000000000" pitchFamily="2" charset="0"/>
              </a:rPr>
              <a:t>Motivação: prever o futuro com dados sequencias</a:t>
            </a:r>
          </a:p>
        </p:txBody>
      </p:sp>
      <p:sp>
        <p:nvSpPr>
          <p:cNvPr id="3" name="CaixaDeTexto 2">
            <a:extLst>
              <a:ext uri="{FF2B5EF4-FFF2-40B4-BE49-F238E27FC236}">
                <a16:creationId xmlns:a16="http://schemas.microsoft.com/office/drawing/2014/main" id="{FC512E38-67B2-708B-123C-29BD075873F9}"/>
              </a:ext>
            </a:extLst>
          </p:cNvPr>
          <p:cNvSpPr txBox="1"/>
          <p:nvPr/>
        </p:nvSpPr>
        <p:spPr>
          <a:xfrm>
            <a:off x="309318" y="2551837"/>
            <a:ext cx="7207044" cy="1754326"/>
          </a:xfrm>
          <a:prstGeom prst="rect">
            <a:avLst/>
          </a:prstGeom>
          <a:noFill/>
        </p:spPr>
        <p:txBody>
          <a:bodyPr wrap="square">
            <a:spAutoFit/>
          </a:bodyPr>
          <a:lstStyle/>
          <a:p>
            <a:r>
              <a:rPr lang="pt-BR" b="1">
                <a:latin typeface="Montserrat" panose="00000500000000000000" pitchFamily="2" charset="0"/>
              </a:rPr>
              <a:t>Previsão baseada em padrões</a:t>
            </a:r>
          </a:p>
          <a:p>
            <a:endParaRPr lang="pt-BR">
              <a:latin typeface="Montserrat" panose="00000500000000000000" pitchFamily="2" charset="0"/>
            </a:endParaRPr>
          </a:p>
          <a:p>
            <a:r>
              <a:rPr lang="pt-BR">
                <a:latin typeface="Montserrat" panose="00000500000000000000" pitchFamily="2" charset="0"/>
              </a:rPr>
              <a:t>Após aprender os padrões históricos dos dados, a RNN pode extrapolá-los para o futuro. Essas previsões são válidas desde que os padrões aprendidos permaneçam semelhantes ao longo do tempo.</a:t>
            </a:r>
          </a:p>
        </p:txBody>
      </p:sp>
      <p:pic>
        <p:nvPicPr>
          <p:cNvPr id="8" name="Imagem 7" descr="Uma imagem contendo Diagrama&#10;&#10;O conteúdo gerado por IA pode estar incorreto.">
            <a:extLst>
              <a:ext uri="{FF2B5EF4-FFF2-40B4-BE49-F238E27FC236}">
                <a16:creationId xmlns:a16="http://schemas.microsoft.com/office/drawing/2014/main" id="{6BCCC0BF-299E-8476-2E38-A09E4A6B7453}"/>
              </a:ext>
            </a:extLst>
          </p:cNvPr>
          <p:cNvPicPr>
            <a:picLocks noChangeAspect="1"/>
          </p:cNvPicPr>
          <p:nvPr/>
        </p:nvPicPr>
        <p:blipFill>
          <a:blip r:embed="rId2"/>
          <a:stretch>
            <a:fillRect/>
          </a:stretch>
        </p:blipFill>
        <p:spPr>
          <a:xfrm>
            <a:off x="7791504" y="2709762"/>
            <a:ext cx="3781064" cy="2324354"/>
          </a:xfrm>
          <a:prstGeom prst="rect">
            <a:avLst/>
          </a:prstGeom>
        </p:spPr>
      </p:pic>
    </p:spTree>
    <p:extLst>
      <p:ext uri="{BB962C8B-B14F-4D97-AF65-F5344CB8AC3E}">
        <p14:creationId xmlns:p14="http://schemas.microsoft.com/office/powerpoint/2010/main" val="864867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1DED60-ECB9-7ABF-04F1-5D52253CA25F}"/>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BEF95BFF-252E-869B-0057-BB84CE26E6FF}"/>
              </a:ext>
            </a:extLst>
          </p:cNvPr>
          <p:cNvSpPr txBox="1"/>
          <p:nvPr/>
        </p:nvSpPr>
        <p:spPr>
          <a:xfrm>
            <a:off x="1361206" y="678138"/>
            <a:ext cx="6400800" cy="461665"/>
          </a:xfrm>
          <a:prstGeom prst="rect">
            <a:avLst/>
          </a:prstGeom>
          <a:noFill/>
        </p:spPr>
        <p:txBody>
          <a:bodyPr wrap="square">
            <a:spAutoFit/>
          </a:bodyPr>
          <a:lstStyle/>
          <a:p>
            <a:pPr algn="l" fontAlgn="base">
              <a:spcAft>
                <a:spcPts val="2400"/>
              </a:spcAft>
              <a:buNone/>
            </a:pPr>
            <a:r>
              <a:rPr lang="pt-BR" sz="2400" err="1">
                <a:solidFill>
                  <a:schemeClr val="accent4"/>
                </a:solidFill>
                <a:latin typeface="Montserrat" panose="00000500000000000000" pitchFamily="2" charset="0"/>
              </a:rPr>
              <a:t>RNNs</a:t>
            </a:r>
            <a:r>
              <a:rPr lang="pt-BR" sz="2400">
                <a:solidFill>
                  <a:schemeClr val="accent4"/>
                </a:solidFill>
                <a:latin typeface="Montserrat" panose="00000500000000000000" pitchFamily="2" charset="0"/>
              </a:rPr>
              <a:t> e o processamento de sequências</a:t>
            </a:r>
            <a:endParaRPr lang="pt-BR" sz="2400" b="0" i="0">
              <a:solidFill>
                <a:schemeClr val="accent4"/>
              </a:solidFill>
              <a:effectLst/>
              <a:latin typeface="Montserrat" panose="00000500000000000000" pitchFamily="2" charset="0"/>
            </a:endParaRPr>
          </a:p>
        </p:txBody>
      </p:sp>
      <p:sp>
        <p:nvSpPr>
          <p:cNvPr id="3" name="CaixaDeTexto 2">
            <a:extLst>
              <a:ext uri="{FF2B5EF4-FFF2-40B4-BE49-F238E27FC236}">
                <a16:creationId xmlns:a16="http://schemas.microsoft.com/office/drawing/2014/main" id="{462E49C0-1000-A638-EDBD-5565B6AD563F}"/>
              </a:ext>
            </a:extLst>
          </p:cNvPr>
          <p:cNvSpPr txBox="1"/>
          <p:nvPr/>
        </p:nvSpPr>
        <p:spPr>
          <a:xfrm>
            <a:off x="557649" y="1553227"/>
            <a:ext cx="10726992" cy="3970318"/>
          </a:xfrm>
          <a:prstGeom prst="rect">
            <a:avLst/>
          </a:prstGeom>
          <a:noFill/>
        </p:spPr>
        <p:txBody>
          <a:bodyPr wrap="square">
            <a:spAutoFit/>
          </a:bodyPr>
          <a:lstStyle/>
          <a:p>
            <a:r>
              <a:rPr lang="pt-BR">
                <a:latin typeface="Montserrat" panose="00000500000000000000" pitchFamily="2" charset="0"/>
              </a:rPr>
              <a:t>De forma mais geral, as </a:t>
            </a:r>
            <a:r>
              <a:rPr lang="pt-BR" err="1">
                <a:latin typeface="Montserrat" panose="00000500000000000000" pitchFamily="2" charset="0"/>
              </a:rPr>
              <a:t>RNNs</a:t>
            </a:r>
            <a:r>
              <a:rPr lang="pt-BR">
                <a:latin typeface="Montserrat" panose="00000500000000000000" pitchFamily="2" charset="0"/>
              </a:rPr>
              <a:t> são projetadas para lidar com sequências de tamanho variável, e não com entradas de dimensão fixa. Isso significa que elas podem processar dados cujo comprimento não é conhecido </a:t>
            </a:r>
            <a:r>
              <a:rPr lang="pt-BR" b="1" err="1">
                <a:latin typeface="Montserrat" panose="00000500000000000000" pitchFamily="2" charset="0"/>
              </a:rPr>
              <a:t>заранее</a:t>
            </a:r>
            <a:r>
              <a:rPr lang="pt-BR">
                <a:latin typeface="Montserrat" panose="00000500000000000000" pitchFamily="2" charset="0"/>
              </a:rPr>
              <a:t>, como frases curtas ou longas, textos completos e sinais de áudio. Essa característica torna as </a:t>
            </a:r>
            <a:r>
              <a:rPr lang="pt-BR" err="1">
                <a:latin typeface="Montserrat" panose="00000500000000000000" pitchFamily="2" charset="0"/>
              </a:rPr>
              <a:t>RNNs</a:t>
            </a:r>
            <a:r>
              <a:rPr lang="pt-BR">
                <a:latin typeface="Montserrat" panose="00000500000000000000" pitchFamily="2" charset="0"/>
              </a:rPr>
              <a:t> especialmente úteis em tarefas de processamento de linguagem natural, como:</a:t>
            </a:r>
          </a:p>
          <a:p>
            <a:endParaRPr lang="pt-BR">
              <a:latin typeface="Montserrat" panose="00000500000000000000" pitchFamily="2" charset="0"/>
            </a:endParaRPr>
          </a:p>
          <a:p>
            <a:pPr marL="742950" lvl="1" indent="-285750">
              <a:buFont typeface="Wingdings" panose="05000000000000000000" pitchFamily="2" charset="2"/>
              <a:buChar char="§"/>
            </a:pPr>
            <a:r>
              <a:rPr lang="pt-BR">
                <a:latin typeface="Montserrat" panose="00000500000000000000" pitchFamily="2" charset="0"/>
              </a:rPr>
              <a:t>tradução automática,</a:t>
            </a:r>
          </a:p>
          <a:p>
            <a:pPr marL="742950" lvl="1" indent="-285750">
              <a:buFont typeface="Wingdings" panose="05000000000000000000" pitchFamily="2" charset="2"/>
              <a:buChar char="§"/>
            </a:pPr>
            <a:r>
              <a:rPr lang="pt-BR">
                <a:latin typeface="Montserrat" panose="00000500000000000000" pitchFamily="2" charset="0"/>
              </a:rPr>
              <a:t>reconhecimento de fala,</a:t>
            </a:r>
          </a:p>
          <a:p>
            <a:pPr marL="742950" lvl="1" indent="-285750">
              <a:buFont typeface="Wingdings" panose="05000000000000000000" pitchFamily="2" charset="2"/>
              <a:buChar char="§"/>
            </a:pPr>
            <a:r>
              <a:rPr lang="pt-BR">
                <a:latin typeface="Montserrat" panose="00000500000000000000" pitchFamily="2" charset="0"/>
              </a:rPr>
              <a:t>análise de textos e documentos.</a:t>
            </a:r>
          </a:p>
          <a:p>
            <a:pPr lvl="1"/>
            <a:endParaRPr lang="pt-BR">
              <a:latin typeface="Montserrat" panose="00000500000000000000" pitchFamily="2" charset="0"/>
            </a:endParaRPr>
          </a:p>
          <a:p>
            <a:r>
              <a:rPr lang="pt-BR">
                <a:latin typeface="Montserrat" panose="00000500000000000000" pitchFamily="2" charset="0"/>
              </a:rPr>
              <a:t>Diferentemente das redes densas tradicionais, que exigem vetores de tamanho fixo como entrada, as </a:t>
            </a:r>
            <a:r>
              <a:rPr lang="pt-BR" err="1">
                <a:latin typeface="Montserrat" panose="00000500000000000000" pitchFamily="2" charset="0"/>
              </a:rPr>
              <a:t>RNNs</a:t>
            </a:r>
            <a:r>
              <a:rPr lang="pt-BR">
                <a:latin typeface="Montserrat" panose="00000500000000000000" pitchFamily="2" charset="0"/>
              </a:rPr>
              <a:t> mantêm um estado interno que é atualizado a cada passo de tempo.</a:t>
            </a:r>
            <a:br>
              <a:rPr lang="pt-BR">
                <a:latin typeface="Montserrat" panose="00000500000000000000" pitchFamily="2" charset="0"/>
              </a:rPr>
            </a:br>
            <a:r>
              <a:rPr lang="pt-BR">
                <a:latin typeface="Montserrat" panose="00000500000000000000" pitchFamily="2" charset="0"/>
              </a:rPr>
              <a:t>Esse estado funciona como uma memória, permitindo que informações anteriores influenciem o processamento dos próximos elementos da sequência.</a:t>
            </a:r>
          </a:p>
        </p:txBody>
      </p:sp>
    </p:spTree>
    <p:extLst>
      <p:ext uri="{BB962C8B-B14F-4D97-AF65-F5344CB8AC3E}">
        <p14:creationId xmlns:p14="http://schemas.microsoft.com/office/powerpoint/2010/main" val="3356001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C223C7-F291-1EDC-B7E0-A9AC34312CA2}"/>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16C66333-7842-EBDE-E9BB-332E44A37DE9}"/>
              </a:ext>
            </a:extLst>
          </p:cNvPr>
          <p:cNvSpPr txBox="1"/>
          <p:nvPr/>
        </p:nvSpPr>
        <p:spPr>
          <a:xfrm>
            <a:off x="1331710" y="834782"/>
            <a:ext cx="6400800" cy="461665"/>
          </a:xfrm>
          <a:prstGeom prst="rect">
            <a:avLst/>
          </a:prstGeom>
          <a:noFill/>
        </p:spPr>
        <p:txBody>
          <a:bodyPr wrap="square">
            <a:spAutoFit/>
          </a:bodyPr>
          <a:lstStyle/>
          <a:p>
            <a:pPr algn="l" fontAlgn="base">
              <a:spcAft>
                <a:spcPts val="2400"/>
              </a:spcAft>
              <a:buNone/>
            </a:pPr>
            <a:r>
              <a:rPr lang="pt-BR" sz="2400" b="0" i="0">
                <a:solidFill>
                  <a:schemeClr val="accent4"/>
                </a:solidFill>
                <a:effectLst/>
                <a:latin typeface="Montserrat" panose="00000500000000000000" pitchFamily="2" charset="0"/>
              </a:rPr>
              <a:t>Conteúdo e objetivos do capítulo</a:t>
            </a:r>
          </a:p>
        </p:txBody>
      </p:sp>
      <p:sp>
        <p:nvSpPr>
          <p:cNvPr id="3" name="CaixaDeTexto 2">
            <a:extLst>
              <a:ext uri="{FF2B5EF4-FFF2-40B4-BE49-F238E27FC236}">
                <a16:creationId xmlns:a16="http://schemas.microsoft.com/office/drawing/2014/main" id="{4BE0B7C4-DC9F-B9EA-CC66-97E2DD54DB9C}"/>
              </a:ext>
            </a:extLst>
          </p:cNvPr>
          <p:cNvSpPr txBox="1"/>
          <p:nvPr/>
        </p:nvSpPr>
        <p:spPr>
          <a:xfrm>
            <a:off x="648930" y="2351800"/>
            <a:ext cx="10471354" cy="2862322"/>
          </a:xfrm>
          <a:prstGeom prst="rect">
            <a:avLst/>
          </a:prstGeom>
          <a:noFill/>
        </p:spPr>
        <p:txBody>
          <a:bodyPr wrap="square">
            <a:spAutoFit/>
          </a:bodyPr>
          <a:lstStyle/>
          <a:p>
            <a:r>
              <a:rPr lang="pt-BR">
                <a:latin typeface="Montserrat" panose="00000500000000000000" pitchFamily="2" charset="0"/>
              </a:rPr>
              <a:t>Nesta aula, iniciamos com a apresentação dos </a:t>
            </a:r>
            <a:r>
              <a:rPr lang="pt-BR" b="1">
                <a:latin typeface="Montserrat" panose="00000500000000000000" pitchFamily="2" charset="0"/>
              </a:rPr>
              <a:t>conceitos fundamentais das redes neurais recorrentes (</a:t>
            </a:r>
            <a:r>
              <a:rPr lang="pt-BR" b="1" err="1">
                <a:latin typeface="Montserrat" panose="00000500000000000000" pitchFamily="2" charset="0"/>
              </a:rPr>
              <a:t>RNNs</a:t>
            </a:r>
            <a:r>
              <a:rPr lang="pt-BR" b="1">
                <a:latin typeface="Montserrat" panose="00000500000000000000" pitchFamily="2" charset="0"/>
              </a:rPr>
              <a:t>)</a:t>
            </a:r>
            <a:r>
              <a:rPr lang="pt-BR">
                <a:latin typeface="Montserrat" panose="00000500000000000000" pitchFamily="2" charset="0"/>
              </a:rPr>
              <a:t> e do método de treinamento conhecido como </a:t>
            </a:r>
            <a:r>
              <a:rPr lang="pt-BR" b="1">
                <a:latin typeface="Montserrat" panose="00000500000000000000" pitchFamily="2" charset="0"/>
              </a:rPr>
              <a:t>retropropagação através do tempo</a:t>
            </a:r>
            <a:r>
              <a:rPr lang="pt-BR">
                <a:latin typeface="Montserrat" panose="00000500000000000000" pitchFamily="2" charset="0"/>
              </a:rPr>
              <a:t> (</a:t>
            </a:r>
            <a:r>
              <a:rPr lang="pt-BR" i="1" err="1">
                <a:latin typeface="Montserrat" panose="00000500000000000000" pitchFamily="2" charset="0"/>
              </a:rPr>
              <a:t>backpropagation</a:t>
            </a:r>
            <a:r>
              <a:rPr lang="pt-BR" i="1">
                <a:latin typeface="Montserrat" panose="00000500000000000000" pitchFamily="2" charset="0"/>
              </a:rPr>
              <a:t> </a:t>
            </a:r>
            <a:r>
              <a:rPr lang="pt-BR" i="1" err="1">
                <a:latin typeface="Montserrat" panose="00000500000000000000" pitchFamily="2" charset="0"/>
              </a:rPr>
              <a:t>through</a:t>
            </a:r>
            <a:r>
              <a:rPr lang="pt-BR" i="1">
                <a:latin typeface="Montserrat" panose="00000500000000000000" pitchFamily="2" charset="0"/>
              </a:rPr>
              <a:t> time</a:t>
            </a:r>
            <a:r>
              <a:rPr lang="pt-BR">
                <a:latin typeface="Montserrat" panose="00000500000000000000" pitchFamily="2" charset="0"/>
              </a:rPr>
              <a:t>).</a:t>
            </a:r>
          </a:p>
          <a:p>
            <a:r>
              <a:rPr lang="pt-BR">
                <a:latin typeface="Montserrat" panose="00000500000000000000" pitchFamily="2" charset="0"/>
              </a:rPr>
              <a:t>Em seguida, exploramos o uso das </a:t>
            </a:r>
            <a:r>
              <a:rPr lang="pt-BR" err="1">
                <a:latin typeface="Montserrat" panose="00000500000000000000" pitchFamily="2" charset="0"/>
              </a:rPr>
              <a:t>RNNs</a:t>
            </a:r>
            <a:r>
              <a:rPr lang="pt-BR">
                <a:latin typeface="Montserrat" panose="00000500000000000000" pitchFamily="2" charset="0"/>
              </a:rPr>
              <a:t> em uma aplicação prática: a </a:t>
            </a:r>
            <a:r>
              <a:rPr lang="pt-BR" b="1">
                <a:latin typeface="Montserrat" panose="00000500000000000000" pitchFamily="2" charset="0"/>
              </a:rPr>
              <a:t>previsão de séries temporais</a:t>
            </a:r>
            <a:r>
              <a:rPr lang="pt-BR">
                <a:latin typeface="Montserrat" panose="00000500000000000000" pitchFamily="2" charset="0"/>
              </a:rPr>
              <a:t>.</a:t>
            </a:r>
          </a:p>
          <a:p>
            <a:endParaRPr lang="pt-BR">
              <a:latin typeface="Montserrat" panose="00000500000000000000" pitchFamily="2" charset="0"/>
            </a:endParaRPr>
          </a:p>
          <a:p>
            <a:r>
              <a:rPr lang="pt-BR">
                <a:latin typeface="Montserrat" panose="00000500000000000000" pitchFamily="2" charset="0"/>
              </a:rPr>
              <a:t>Ao longo do estudo, analisamos também a família de modelos </a:t>
            </a:r>
            <a:r>
              <a:rPr lang="pt-BR" b="1">
                <a:latin typeface="Montserrat" panose="00000500000000000000" pitchFamily="2" charset="0"/>
              </a:rPr>
              <a:t>autorregressivos de médias móveis (ARMA)</a:t>
            </a:r>
            <a:r>
              <a:rPr lang="pt-BR">
                <a:latin typeface="Montserrat" panose="00000500000000000000" pitchFamily="2" charset="0"/>
              </a:rPr>
              <a:t>, amplamente utilizada na previsão de séries temporais. Esses modelos servirão como uma </a:t>
            </a:r>
            <a:r>
              <a:rPr lang="pt-BR" b="1">
                <a:latin typeface="Montserrat" panose="00000500000000000000" pitchFamily="2" charset="0"/>
              </a:rPr>
              <a:t>base de comparação</a:t>
            </a:r>
            <a:r>
              <a:rPr lang="pt-BR">
                <a:latin typeface="Montserrat" panose="00000500000000000000" pitchFamily="2" charset="0"/>
              </a:rPr>
              <a:t> para entender as vantagens e limitações das </a:t>
            </a:r>
            <a:r>
              <a:rPr lang="pt-BR" err="1">
                <a:latin typeface="Montserrat" panose="00000500000000000000" pitchFamily="2" charset="0"/>
              </a:rPr>
              <a:t>RNNs</a:t>
            </a:r>
            <a:r>
              <a:rPr lang="pt-BR">
                <a:latin typeface="Montserrat" panose="00000500000000000000" pitchFamily="2" charset="0"/>
              </a:rPr>
              <a:t> nesse tipo de tarefa.</a:t>
            </a:r>
          </a:p>
        </p:txBody>
      </p:sp>
    </p:spTree>
    <p:extLst>
      <p:ext uri="{BB962C8B-B14F-4D97-AF65-F5344CB8AC3E}">
        <p14:creationId xmlns:p14="http://schemas.microsoft.com/office/powerpoint/2010/main" val="6224694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CAEC1E-2354-9D50-8F26-0452314E3CEE}"/>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CF1A2A88-AB64-F0EB-6BB4-AE9A95BB7314}"/>
              </a:ext>
            </a:extLst>
          </p:cNvPr>
          <p:cNvSpPr txBox="1"/>
          <p:nvPr/>
        </p:nvSpPr>
        <p:spPr>
          <a:xfrm>
            <a:off x="1367146" y="799584"/>
            <a:ext cx="6400800" cy="461665"/>
          </a:xfrm>
          <a:prstGeom prst="rect">
            <a:avLst/>
          </a:prstGeom>
          <a:noFill/>
        </p:spPr>
        <p:txBody>
          <a:bodyPr wrap="square">
            <a:spAutoFit/>
          </a:bodyPr>
          <a:lstStyle/>
          <a:p>
            <a:pPr algn="l" fontAlgn="base">
              <a:spcAft>
                <a:spcPts val="2400"/>
              </a:spcAft>
              <a:buNone/>
            </a:pPr>
            <a:r>
              <a:rPr lang="pt-BR" sz="2400">
                <a:solidFill>
                  <a:schemeClr val="accent4"/>
                </a:solidFill>
                <a:latin typeface="Montserrat" panose="00000500000000000000" pitchFamily="2" charset="0"/>
              </a:rPr>
              <a:t>Desafios fundamentais das </a:t>
            </a:r>
            <a:r>
              <a:rPr lang="pt-BR" sz="2400" err="1">
                <a:solidFill>
                  <a:schemeClr val="accent4"/>
                </a:solidFill>
                <a:latin typeface="Montserrat" panose="00000500000000000000" pitchFamily="2" charset="0"/>
              </a:rPr>
              <a:t>RNNs</a:t>
            </a:r>
            <a:endParaRPr lang="pt-BR" sz="2400" b="0" i="0">
              <a:solidFill>
                <a:schemeClr val="accent4"/>
              </a:solidFill>
              <a:effectLst/>
              <a:latin typeface="Montserrat" panose="00000500000000000000" pitchFamily="2" charset="0"/>
            </a:endParaRPr>
          </a:p>
        </p:txBody>
      </p:sp>
      <p:sp>
        <p:nvSpPr>
          <p:cNvPr id="4" name="CaixaDeTexto 3">
            <a:extLst>
              <a:ext uri="{FF2B5EF4-FFF2-40B4-BE49-F238E27FC236}">
                <a16:creationId xmlns:a16="http://schemas.microsoft.com/office/drawing/2014/main" id="{9204C81B-1EED-EFE7-C495-CE277622C104}"/>
              </a:ext>
            </a:extLst>
          </p:cNvPr>
          <p:cNvSpPr txBox="1"/>
          <p:nvPr/>
        </p:nvSpPr>
        <p:spPr>
          <a:xfrm>
            <a:off x="453748" y="1647219"/>
            <a:ext cx="10402528" cy="3970318"/>
          </a:xfrm>
          <a:prstGeom prst="rect">
            <a:avLst/>
          </a:prstGeom>
          <a:noFill/>
        </p:spPr>
        <p:txBody>
          <a:bodyPr wrap="square">
            <a:spAutoFit/>
          </a:bodyPr>
          <a:lstStyle/>
          <a:p>
            <a:r>
              <a:rPr lang="pt-BR">
                <a:latin typeface="Montserrat" panose="00000500000000000000" pitchFamily="2" charset="0"/>
              </a:rPr>
              <a:t>Duas grandes dificuldades surgem durante o treinamento de </a:t>
            </a:r>
            <a:r>
              <a:rPr lang="pt-BR" b="1">
                <a:latin typeface="Montserrat" panose="00000500000000000000" pitchFamily="2" charset="0"/>
              </a:rPr>
              <a:t>redes neurais recorrentes (</a:t>
            </a:r>
            <a:r>
              <a:rPr lang="pt-BR" b="1" err="1">
                <a:latin typeface="Montserrat" panose="00000500000000000000" pitchFamily="2" charset="0"/>
              </a:rPr>
              <a:t>RNNs</a:t>
            </a:r>
            <a:r>
              <a:rPr lang="pt-BR" b="1">
                <a:latin typeface="Montserrat" panose="00000500000000000000" pitchFamily="2" charset="0"/>
              </a:rPr>
              <a:t>)</a:t>
            </a:r>
            <a:r>
              <a:rPr lang="pt-BR">
                <a:latin typeface="Montserrat" panose="00000500000000000000" pitchFamily="2" charset="0"/>
              </a:rPr>
              <a:t>.</a:t>
            </a:r>
          </a:p>
          <a:p>
            <a:endParaRPr lang="pt-BR">
              <a:latin typeface="Montserrat" panose="00000500000000000000" pitchFamily="2" charset="0"/>
            </a:endParaRPr>
          </a:p>
          <a:p>
            <a:pPr marL="285750" indent="-285750">
              <a:buFont typeface="Wingdings" panose="05000000000000000000" pitchFamily="2" charset="2"/>
              <a:buChar char="§"/>
            </a:pPr>
            <a:r>
              <a:rPr lang="pt-BR">
                <a:latin typeface="Montserrat" panose="00000500000000000000" pitchFamily="2" charset="0"/>
              </a:rPr>
              <a:t>A primeira é o problema dos </a:t>
            </a:r>
            <a:r>
              <a:rPr lang="pt-BR" b="1">
                <a:latin typeface="Montserrat" panose="00000500000000000000" pitchFamily="2" charset="0"/>
              </a:rPr>
              <a:t>gradientes instáveis</a:t>
            </a:r>
            <a:r>
              <a:rPr lang="pt-BR">
                <a:latin typeface="Montserrat" panose="00000500000000000000" pitchFamily="2" charset="0"/>
              </a:rPr>
              <a:t>, já discutido anteriormente. Esse problema pode dificultar o aprendizado e é frequentemente atenuado com técnicas como </a:t>
            </a:r>
            <a:r>
              <a:rPr lang="pt-BR" b="1" err="1">
                <a:latin typeface="Montserrat" panose="00000500000000000000" pitchFamily="2" charset="0"/>
              </a:rPr>
              <a:t>dropout</a:t>
            </a:r>
            <a:r>
              <a:rPr lang="pt-BR" b="1">
                <a:latin typeface="Montserrat" panose="00000500000000000000" pitchFamily="2" charset="0"/>
              </a:rPr>
              <a:t> recorrente</a:t>
            </a:r>
            <a:r>
              <a:rPr lang="pt-BR">
                <a:latin typeface="Montserrat" panose="00000500000000000000" pitchFamily="2" charset="0"/>
              </a:rPr>
              <a:t> e </a:t>
            </a:r>
            <a:r>
              <a:rPr lang="pt-BR" b="1">
                <a:latin typeface="Montserrat" panose="00000500000000000000" pitchFamily="2" charset="0"/>
              </a:rPr>
              <a:t>normalização de camadas recorrentes</a:t>
            </a:r>
            <a:r>
              <a:rPr lang="pt-BR">
                <a:latin typeface="Montserrat" panose="00000500000000000000" pitchFamily="2" charset="0"/>
              </a:rPr>
              <a:t>.</a:t>
            </a:r>
          </a:p>
          <a:p>
            <a:pPr marL="285750" indent="-285750">
              <a:buFont typeface="Wingdings" panose="05000000000000000000" pitchFamily="2" charset="2"/>
              <a:buChar char="§"/>
            </a:pPr>
            <a:r>
              <a:rPr lang="pt-BR">
                <a:latin typeface="Montserrat" panose="00000500000000000000" pitchFamily="2" charset="0"/>
              </a:rPr>
              <a:t>A segunda dificuldade está relacionada à </a:t>
            </a:r>
            <a:r>
              <a:rPr lang="pt-BR" b="1">
                <a:latin typeface="Montserrat" panose="00000500000000000000" pitchFamily="2" charset="0"/>
              </a:rPr>
              <a:t>memória de curto prazo muito limitada</a:t>
            </a:r>
            <a:r>
              <a:rPr lang="pt-BR">
                <a:latin typeface="Montserrat" panose="00000500000000000000" pitchFamily="2" charset="0"/>
              </a:rPr>
              <a:t> das </a:t>
            </a:r>
            <a:r>
              <a:rPr lang="pt-BR" err="1">
                <a:latin typeface="Montserrat" panose="00000500000000000000" pitchFamily="2" charset="0"/>
              </a:rPr>
              <a:t>RNNs</a:t>
            </a:r>
            <a:r>
              <a:rPr lang="pt-BR">
                <a:latin typeface="Montserrat" panose="00000500000000000000" pitchFamily="2" charset="0"/>
              </a:rPr>
              <a:t> simples. Como consequência, essas redes têm dificuldade em capturar dependências temporais que se estendem por muitos passos de tempo.</a:t>
            </a:r>
          </a:p>
          <a:p>
            <a:endParaRPr lang="pt-BR">
              <a:latin typeface="Montserrat" panose="00000500000000000000" pitchFamily="2" charset="0"/>
            </a:endParaRPr>
          </a:p>
          <a:p>
            <a:r>
              <a:rPr lang="pt-BR">
                <a:latin typeface="Montserrat" panose="00000500000000000000" pitchFamily="2" charset="0"/>
              </a:rPr>
              <a:t>Essas limitações motivaram o desenvolvimento de arquiteturas mais sofisticadas, como as </a:t>
            </a:r>
            <a:r>
              <a:rPr lang="pt-BR" b="1">
                <a:latin typeface="Montserrat" panose="00000500000000000000" pitchFamily="2" charset="0"/>
              </a:rPr>
              <a:t>LSTM (</a:t>
            </a:r>
            <a:r>
              <a:rPr lang="pt-BR" b="1" err="1">
                <a:latin typeface="Montserrat" panose="00000500000000000000" pitchFamily="2" charset="0"/>
              </a:rPr>
              <a:t>Long</a:t>
            </a:r>
            <a:r>
              <a:rPr lang="pt-BR" b="1">
                <a:latin typeface="Montserrat" panose="00000500000000000000" pitchFamily="2" charset="0"/>
              </a:rPr>
              <a:t> Short-</a:t>
            </a:r>
            <a:r>
              <a:rPr lang="pt-BR" b="1" err="1">
                <a:latin typeface="Montserrat" panose="00000500000000000000" pitchFamily="2" charset="0"/>
              </a:rPr>
              <a:t>Term</a:t>
            </a:r>
            <a:r>
              <a:rPr lang="pt-BR" b="1">
                <a:latin typeface="Montserrat" panose="00000500000000000000" pitchFamily="2" charset="0"/>
              </a:rPr>
              <a:t> </a:t>
            </a:r>
            <a:r>
              <a:rPr lang="pt-BR" b="1" err="1">
                <a:latin typeface="Montserrat" panose="00000500000000000000" pitchFamily="2" charset="0"/>
              </a:rPr>
              <a:t>Memory</a:t>
            </a:r>
            <a:r>
              <a:rPr lang="pt-BR" b="1">
                <a:latin typeface="Montserrat" panose="00000500000000000000" pitchFamily="2" charset="0"/>
              </a:rPr>
              <a:t>)</a:t>
            </a:r>
            <a:r>
              <a:rPr lang="pt-BR">
                <a:latin typeface="Montserrat" panose="00000500000000000000" pitchFamily="2" charset="0"/>
              </a:rPr>
              <a:t> e as </a:t>
            </a:r>
            <a:r>
              <a:rPr lang="pt-BR" b="1">
                <a:latin typeface="Montserrat" panose="00000500000000000000" pitchFamily="2" charset="0"/>
              </a:rPr>
              <a:t>GRU (</a:t>
            </a:r>
            <a:r>
              <a:rPr lang="pt-BR" b="1" err="1">
                <a:latin typeface="Montserrat" panose="00000500000000000000" pitchFamily="2" charset="0"/>
              </a:rPr>
              <a:t>Gated</a:t>
            </a:r>
            <a:r>
              <a:rPr lang="pt-BR" b="1">
                <a:latin typeface="Montserrat" panose="00000500000000000000" pitchFamily="2" charset="0"/>
              </a:rPr>
              <a:t> </a:t>
            </a:r>
            <a:r>
              <a:rPr lang="pt-BR" b="1" err="1">
                <a:latin typeface="Montserrat" panose="00000500000000000000" pitchFamily="2" charset="0"/>
              </a:rPr>
              <a:t>Recurrent</a:t>
            </a:r>
            <a:r>
              <a:rPr lang="pt-BR" b="1">
                <a:latin typeface="Montserrat" panose="00000500000000000000" pitchFamily="2" charset="0"/>
              </a:rPr>
              <a:t> Unit)</a:t>
            </a:r>
            <a:r>
              <a:rPr lang="pt-BR">
                <a:latin typeface="Montserrat" panose="00000500000000000000" pitchFamily="2" charset="0"/>
              </a:rPr>
              <a:t>, que utilizam mecanismos de portas para preservar informações relevantes por períodos mais longos e, assim, modelar dependências temporais de longo alcance.</a:t>
            </a:r>
          </a:p>
        </p:txBody>
      </p:sp>
    </p:spTree>
    <p:extLst>
      <p:ext uri="{BB962C8B-B14F-4D97-AF65-F5344CB8AC3E}">
        <p14:creationId xmlns:p14="http://schemas.microsoft.com/office/powerpoint/2010/main" val="687970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DB5194-AB5D-59DD-D001-505C28415E6D}"/>
            </a:ext>
          </a:extLst>
        </p:cNvPr>
        <p:cNvGrpSpPr/>
        <p:nvPr/>
      </p:nvGrpSpPr>
      <p:grpSpPr>
        <a:xfrm>
          <a:off x="0" y="0"/>
          <a:ext cx="0" cy="0"/>
          <a:chOff x="0" y="0"/>
          <a:chExt cx="0" cy="0"/>
        </a:xfrm>
      </p:grpSpPr>
      <p:sp>
        <p:nvSpPr>
          <p:cNvPr id="10" name="CaixaDeTexto 9">
            <a:extLst>
              <a:ext uri="{FF2B5EF4-FFF2-40B4-BE49-F238E27FC236}">
                <a16:creationId xmlns:a16="http://schemas.microsoft.com/office/drawing/2014/main" id="{734B6908-F5EA-C83D-53D0-CEDFE06A3728}"/>
              </a:ext>
            </a:extLst>
          </p:cNvPr>
          <p:cNvSpPr txBox="1"/>
          <p:nvPr/>
        </p:nvSpPr>
        <p:spPr>
          <a:xfrm>
            <a:off x="1379231" y="643906"/>
            <a:ext cx="6400800" cy="830997"/>
          </a:xfrm>
          <a:prstGeom prst="rect">
            <a:avLst/>
          </a:prstGeom>
          <a:noFill/>
        </p:spPr>
        <p:txBody>
          <a:bodyPr wrap="square">
            <a:spAutoFit/>
          </a:bodyPr>
          <a:lstStyle/>
          <a:p>
            <a:pPr fontAlgn="base">
              <a:spcAft>
                <a:spcPts val="2400"/>
              </a:spcAft>
            </a:pPr>
            <a:r>
              <a:rPr lang="pt-BR" sz="2400" b="0" i="0">
                <a:solidFill>
                  <a:schemeClr val="accent4"/>
                </a:solidFill>
                <a:effectLst/>
                <a:latin typeface="Montserrat" panose="00000500000000000000" pitchFamily="2" charset="0"/>
              </a:rPr>
              <a:t>Al</a:t>
            </a:r>
            <a:r>
              <a:rPr lang="pt-BR" sz="2400">
                <a:solidFill>
                  <a:schemeClr val="accent4"/>
                </a:solidFill>
                <a:latin typeface="Montserrat" panose="00000500000000000000" pitchFamily="2" charset="0"/>
              </a:rPr>
              <a:t>ém das </a:t>
            </a:r>
            <a:r>
              <a:rPr lang="pt-BR" sz="2400" err="1">
                <a:solidFill>
                  <a:schemeClr val="accent4"/>
                </a:solidFill>
                <a:latin typeface="Montserrat" panose="00000500000000000000" pitchFamily="2" charset="0"/>
              </a:rPr>
              <a:t>RNNs</a:t>
            </a:r>
            <a:r>
              <a:rPr lang="pt-BR" sz="2400">
                <a:solidFill>
                  <a:schemeClr val="accent4"/>
                </a:solidFill>
                <a:latin typeface="Montserrat" panose="00000500000000000000" pitchFamily="2" charset="0"/>
              </a:rPr>
              <a:t>: Outras arquiteturas sequenciais</a:t>
            </a:r>
            <a:endParaRPr lang="pt-BR" sz="2400" b="0" i="0">
              <a:solidFill>
                <a:schemeClr val="accent4"/>
              </a:solidFill>
              <a:effectLst/>
              <a:latin typeface="Montserrat" panose="00000500000000000000" pitchFamily="2" charset="0"/>
            </a:endParaRPr>
          </a:p>
        </p:txBody>
      </p:sp>
      <p:sp>
        <p:nvSpPr>
          <p:cNvPr id="4" name="CaixaDeTexto 3">
            <a:extLst>
              <a:ext uri="{FF2B5EF4-FFF2-40B4-BE49-F238E27FC236}">
                <a16:creationId xmlns:a16="http://schemas.microsoft.com/office/drawing/2014/main" id="{1D58E3DE-9226-34CC-2598-8FC7F8DBCE3D}"/>
              </a:ext>
            </a:extLst>
          </p:cNvPr>
          <p:cNvSpPr txBox="1"/>
          <p:nvPr/>
        </p:nvSpPr>
        <p:spPr>
          <a:xfrm>
            <a:off x="683341" y="2403036"/>
            <a:ext cx="10825318" cy="2308324"/>
          </a:xfrm>
          <a:prstGeom prst="rect">
            <a:avLst/>
          </a:prstGeom>
          <a:noFill/>
        </p:spPr>
        <p:txBody>
          <a:bodyPr wrap="square">
            <a:spAutoFit/>
          </a:bodyPr>
          <a:lstStyle/>
          <a:p>
            <a:r>
              <a:rPr lang="pt-BR">
                <a:latin typeface="Montserrat" panose="00000500000000000000" pitchFamily="2" charset="0"/>
              </a:rPr>
              <a:t>As </a:t>
            </a:r>
            <a:r>
              <a:rPr lang="pt-BR" b="1" err="1">
                <a:latin typeface="Montserrat" panose="00000500000000000000" pitchFamily="2" charset="0"/>
              </a:rPr>
              <a:t>RNNs</a:t>
            </a:r>
            <a:r>
              <a:rPr lang="pt-BR">
                <a:latin typeface="Montserrat" panose="00000500000000000000" pitchFamily="2" charset="0"/>
              </a:rPr>
              <a:t> não são as únicas arquiteturas capazes de lidar com </a:t>
            </a:r>
            <a:r>
              <a:rPr lang="pt-BR" b="1">
                <a:latin typeface="Montserrat" panose="00000500000000000000" pitchFamily="2" charset="0"/>
              </a:rPr>
              <a:t>dados sequenciais</a:t>
            </a:r>
            <a:r>
              <a:rPr lang="pt-BR">
                <a:latin typeface="Montserrat" panose="00000500000000000000" pitchFamily="2" charset="0"/>
              </a:rPr>
              <a:t>.</a:t>
            </a:r>
          </a:p>
          <a:p>
            <a:r>
              <a:rPr lang="pt-BR">
                <a:latin typeface="Montserrat" panose="00000500000000000000" pitchFamily="2" charset="0"/>
              </a:rPr>
              <a:t>Para </a:t>
            </a:r>
            <a:r>
              <a:rPr lang="pt-BR" b="1">
                <a:latin typeface="Montserrat" panose="00000500000000000000" pitchFamily="2" charset="0"/>
              </a:rPr>
              <a:t>sequências curtas</a:t>
            </a:r>
            <a:r>
              <a:rPr lang="pt-BR">
                <a:latin typeface="Montserrat" panose="00000500000000000000" pitchFamily="2" charset="0"/>
              </a:rPr>
              <a:t>, redes densas tradicionais podem ser suficientes para capturar os padrões relevantes.</a:t>
            </a:r>
          </a:p>
          <a:p>
            <a:endParaRPr lang="pt-BR">
              <a:latin typeface="Montserrat" panose="00000500000000000000" pitchFamily="2" charset="0"/>
            </a:endParaRPr>
          </a:p>
          <a:p>
            <a:r>
              <a:rPr lang="pt-BR">
                <a:latin typeface="Montserrat" panose="00000500000000000000" pitchFamily="2" charset="0"/>
              </a:rPr>
              <a:t>Já para </a:t>
            </a:r>
            <a:r>
              <a:rPr lang="pt-BR" b="1">
                <a:latin typeface="Montserrat" panose="00000500000000000000" pitchFamily="2" charset="0"/>
              </a:rPr>
              <a:t>sequências muito longas</a:t>
            </a:r>
            <a:r>
              <a:rPr lang="pt-BR">
                <a:latin typeface="Montserrat" panose="00000500000000000000" pitchFamily="2" charset="0"/>
              </a:rPr>
              <a:t>, como sinais de áudio ou textos extensos, </a:t>
            </a:r>
            <a:r>
              <a:rPr lang="pt-BR" b="1">
                <a:latin typeface="Montserrat" panose="00000500000000000000" pitchFamily="2" charset="0"/>
              </a:rPr>
              <a:t>redes neurais convolucionais (</a:t>
            </a:r>
            <a:r>
              <a:rPr lang="pt-BR" b="1" err="1">
                <a:latin typeface="Montserrat" panose="00000500000000000000" pitchFamily="2" charset="0"/>
              </a:rPr>
              <a:t>CNNs</a:t>
            </a:r>
            <a:r>
              <a:rPr lang="pt-BR" b="1">
                <a:latin typeface="Montserrat" panose="00000500000000000000" pitchFamily="2" charset="0"/>
              </a:rPr>
              <a:t>)</a:t>
            </a:r>
            <a:r>
              <a:rPr lang="pt-BR">
                <a:latin typeface="Montserrat" panose="00000500000000000000" pitchFamily="2" charset="0"/>
              </a:rPr>
              <a:t> também podem apresentar excelente desempenho, especialmente quando combinadas com técnicas como convoluções causais e dilatadas.</a:t>
            </a:r>
          </a:p>
          <a:p>
            <a:endParaRPr lang="pt-BR">
              <a:latin typeface="Montserrat" panose="00000500000000000000" pitchFamily="2" charset="0"/>
            </a:endParaRPr>
          </a:p>
        </p:txBody>
      </p:sp>
    </p:spTree>
    <p:extLst>
      <p:ext uri="{BB962C8B-B14F-4D97-AF65-F5344CB8AC3E}">
        <p14:creationId xmlns:p14="http://schemas.microsoft.com/office/powerpoint/2010/main" val="25332210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B201D280CC1A3048B2747D95AEE83B38" ma:contentTypeVersion="11" ma:contentTypeDescription="Crie um novo documento." ma:contentTypeScope="" ma:versionID="7c990e7ede71d100a5543f326bcbfa8d">
  <xsd:schema xmlns:xsd="http://www.w3.org/2001/XMLSchema" xmlns:xs="http://www.w3.org/2001/XMLSchema" xmlns:p="http://schemas.microsoft.com/office/2006/metadata/properties" xmlns:ns2="e7ab74db-4238-406f-8cb3-c3fd899d474d" xmlns:ns3="2a6c6581-5816-4834-9ce9-3d5d3369796b" targetNamespace="http://schemas.microsoft.com/office/2006/metadata/properties" ma:root="true" ma:fieldsID="3d131f2a52edb431ff076b9f8044a9fa" ns2:_="" ns3:_="">
    <xsd:import namespace="e7ab74db-4238-406f-8cb3-c3fd899d474d"/>
    <xsd:import namespace="2a6c6581-5816-4834-9ce9-3d5d3369796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7ab74db-4238-406f-8cb3-c3fd899d47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lcf76f155ced4ddcb4097134ff3c332f" ma:index="12" nillable="true" ma:taxonomy="true" ma:internalName="lcf76f155ced4ddcb4097134ff3c332f" ma:taxonomyFieldName="MediaServiceImageTags" ma:displayName="Marcações de imagem" ma:readOnly="false" ma:fieldId="{5cf76f15-5ced-4ddc-b409-7134ff3c332f}" ma:taxonomyMulti="true" ma:sspId="43d1b825-f36c-4a44-b9f3-096f26119b7b" ma:termSetId="09814cd3-568e-fe90-9814-8d621ff8fb84" ma:anchorId="fba54fb3-c3e1-fe81-a776-ca4b69148c4d" ma:open="true" ma:isKeyword="false">
      <xsd:complexType>
        <xsd:sequence>
          <xsd:element ref="pc:Terms" minOccurs="0" maxOccurs="1"/>
        </xsd:sequence>
      </xsd:complex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a6c6581-5816-4834-9ce9-3d5d3369796b"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85c90cd8-fe14-48ec-92ce-29aaa205d679}" ma:internalName="TaxCatchAll" ma:showField="CatchAllData" ma:web="2a6c6581-5816-4834-9ce9-3d5d3369796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e7ab74db-4238-406f-8cb3-c3fd899d474d">
      <Terms xmlns="http://schemas.microsoft.com/office/infopath/2007/PartnerControls"/>
    </lcf76f155ced4ddcb4097134ff3c332f>
    <TaxCatchAll xmlns="2a6c6581-5816-4834-9ce9-3d5d3369796b" xsi:nil="true"/>
  </documentManagement>
</p:properties>
</file>

<file path=customXml/itemProps1.xml><?xml version="1.0" encoding="utf-8"?>
<ds:datastoreItem xmlns:ds="http://schemas.openxmlformats.org/officeDocument/2006/customXml" ds:itemID="{98B824B7-0156-4C42-ADAE-609A2F37455C}">
  <ds:schemaRefs>
    <ds:schemaRef ds:uri="2a6c6581-5816-4834-9ce9-3d5d3369796b"/>
    <ds:schemaRef ds:uri="e7ab74db-4238-406f-8cb3-c3fd899d474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BC65A53-CB5D-4A46-8B09-F3CCAA881430}">
  <ds:schemaRefs>
    <ds:schemaRef ds:uri="http://schemas.microsoft.com/sharepoint/v3/contenttype/forms"/>
  </ds:schemaRefs>
</ds:datastoreItem>
</file>

<file path=customXml/itemProps3.xml><?xml version="1.0" encoding="utf-8"?>
<ds:datastoreItem xmlns:ds="http://schemas.openxmlformats.org/officeDocument/2006/customXml" ds:itemID="{8E3EC452-5DD7-4E00-B1B3-1BE808B23149}">
  <ds:schemaRefs>
    <ds:schemaRef ds:uri="2a6c6581-5816-4834-9ce9-3d5d3369796b"/>
    <ds:schemaRef ds:uri="e7ab74db-4238-406f-8cb3-c3fd899d474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38</Slides>
  <Notes>0</Notes>
  <HiddenSlides>0</HiddenSlide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Susanna Johns</dc:creator>
  <cp:revision>1</cp:revision>
  <dcterms:created xsi:type="dcterms:W3CDTF">2024-12-02T21:15:35Z</dcterms:created>
  <dcterms:modified xsi:type="dcterms:W3CDTF">2026-01-16T17:33:52Z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0x010100B201D280CC1A3048B2747D95AEE83B38</vt:lpwstr>
  </property>
  <property fmtid="{D5CDD505-2E9C-101B-9397-08002B2CF9AE}" pid="3" name="MediaServiceImageTags">
    <vt:lpwstr/>
  </property>
</Properties>
</file>

<file path=docProps/thumbnail.jpeg>
</file>